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Raleway"/>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5FC331-ECB5-4384-B779-343343EE9D8E}">
  <a:tblStyle styleId="{2E5FC331-ECB5-4384-B779-343343EE9D8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Merriweather-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Merriweather-italic.fntdata"/><Relationship Id="rId12" Type="http://schemas.openxmlformats.org/officeDocument/2006/relationships/slide" Target="slides/slide7.xml"/><Relationship Id="rId34" Type="http://schemas.openxmlformats.org/officeDocument/2006/relationships/font" Target="fonts/Merriweather-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698f7c41a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698f7c41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698f7c41a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698f7c41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57205c34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57205c34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f391192_0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57205c34c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57205c34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57205c34c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57205c34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4200fc26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4200fc2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57205c34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57205c34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57205c34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57205c34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606f1c2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698f7c41a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698f7c41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42453f7c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42453f7c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fc1863b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4fc1863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57205c34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57205c34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698f7c41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698f7c4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698f7c41a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698f7c41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698f7c41a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698f7c41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698f7c41a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698f7c41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698f7c41a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698f7c41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698f7c41a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698f7c41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5F1E0"/>
        </a:solidFill>
      </p:bgPr>
    </p:bg>
    <p:spTree>
      <p:nvGrpSpPr>
        <p:cNvPr id="8" name="Shape 8"/>
        <p:cNvGrpSpPr/>
        <p:nvPr/>
      </p:nvGrpSpPr>
      <p:grpSpPr>
        <a:xfrm>
          <a:off x="0" y="0"/>
          <a:ext cx="0" cy="0"/>
          <a:chOff x="0" y="0"/>
          <a:chExt cx="0" cy="0"/>
        </a:xfrm>
      </p:grpSpPr>
      <p:sp>
        <p:nvSpPr>
          <p:cNvPr id="9" name="Google Shape;9;p2"/>
          <p:cNvSpPr/>
          <p:nvPr/>
        </p:nvSpPr>
        <p:spPr>
          <a:xfrm>
            <a:off x="100" y="3440900"/>
            <a:ext cx="9144000" cy="3417000"/>
          </a:xfrm>
          <a:prstGeom prst="rect">
            <a:avLst/>
          </a:prstGeom>
          <a:solidFill>
            <a:srgbClr val="A812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1880400" y="2382450"/>
            <a:ext cx="5383200" cy="2093100"/>
          </a:xfrm>
          <a:prstGeom prst="rect">
            <a:avLst/>
          </a:prstGeom>
          <a:noFill/>
          <a:ln cap="flat" cmpd="sng" w="19050">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944450" y="2441850"/>
            <a:ext cx="5255100" cy="1974300"/>
          </a:xfrm>
          <a:prstGeom prst="rect">
            <a:avLst/>
          </a:prstGeom>
          <a:solidFill>
            <a:srgbClr val="222222"/>
          </a:solid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rgbClr val="222222"/>
        </a:solidFill>
      </p:bgPr>
    </p:bg>
    <p:spTree>
      <p:nvGrpSpPr>
        <p:cNvPr id="51" name="Shape 51"/>
        <p:cNvGrpSpPr/>
        <p:nvPr/>
      </p:nvGrpSpPr>
      <p:grpSpPr>
        <a:xfrm>
          <a:off x="0" y="0"/>
          <a:ext cx="0" cy="0"/>
          <a:chOff x="0" y="0"/>
          <a:chExt cx="0" cy="0"/>
        </a:xfrm>
      </p:grpSpPr>
      <p:sp>
        <p:nvSpPr>
          <p:cNvPr id="52" name="Google Shape;52;p11"/>
          <p:cNvSpPr/>
          <p:nvPr/>
        </p:nvSpPr>
        <p:spPr>
          <a:xfrm>
            <a:off x="450900" y="438000"/>
            <a:ext cx="8242200" cy="5982000"/>
          </a:xfrm>
          <a:prstGeom prst="rect">
            <a:avLst/>
          </a:prstGeom>
          <a:noFill/>
          <a:ln cap="flat" cmpd="sng" w="9525">
            <a:solidFill>
              <a:srgbClr val="F5F1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p:nvPr/>
        </p:nvSpPr>
        <p:spPr>
          <a:xfrm>
            <a:off x="528600" y="519300"/>
            <a:ext cx="8086800" cy="5819400"/>
          </a:xfrm>
          <a:prstGeom prst="rect">
            <a:avLst/>
          </a:prstGeom>
          <a:noFill/>
          <a:ln cap="flat" cmpd="sng" w="28575">
            <a:solidFill>
              <a:srgbClr val="F5F1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p:nvPr/>
        </p:nvSpPr>
        <p:spPr>
          <a:xfrm>
            <a:off x="100" y="3440900"/>
            <a:ext cx="9144000" cy="34170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648150" y="2830500"/>
            <a:ext cx="7847700" cy="11970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685800" y="2862150"/>
            <a:ext cx="7772400" cy="113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 name="Google Shape;16;p3"/>
          <p:cNvSpPr txBox="1"/>
          <p:nvPr>
            <p:ph idx="1" type="subTitle"/>
          </p:nvPr>
        </p:nvSpPr>
        <p:spPr>
          <a:xfrm>
            <a:off x="685800" y="4196813"/>
            <a:ext cx="7772400" cy="1046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A8122A"/>
              </a:buClr>
              <a:buSzPts val="1800"/>
              <a:buFont typeface="Merriweather"/>
              <a:buNone/>
              <a:defRPr i="1" sz="1800">
                <a:solidFill>
                  <a:srgbClr val="A8122A"/>
                </a:solidFill>
                <a:latin typeface="Merriweather"/>
                <a:ea typeface="Merriweather"/>
                <a:cs typeface="Merriweather"/>
                <a:sym typeface="Merriweather"/>
              </a:defRPr>
            </a:lvl1pPr>
            <a:lvl2pPr lvl="1" rtl="0" algn="ctr">
              <a:spcBef>
                <a:spcPts val="0"/>
              </a:spcBef>
              <a:spcAft>
                <a:spcPts val="0"/>
              </a:spcAft>
              <a:buClr>
                <a:srgbClr val="A8122A"/>
              </a:buClr>
              <a:buSzPts val="1800"/>
              <a:buFont typeface="Merriweather"/>
              <a:buNone/>
              <a:defRPr i="1" sz="1800">
                <a:solidFill>
                  <a:srgbClr val="A8122A"/>
                </a:solidFill>
                <a:latin typeface="Merriweather"/>
                <a:ea typeface="Merriweather"/>
                <a:cs typeface="Merriweather"/>
                <a:sym typeface="Merriweather"/>
              </a:defRPr>
            </a:lvl2pPr>
            <a:lvl3pPr lvl="2" rtl="0" algn="ctr">
              <a:spcBef>
                <a:spcPts val="0"/>
              </a:spcBef>
              <a:spcAft>
                <a:spcPts val="0"/>
              </a:spcAft>
              <a:buClr>
                <a:srgbClr val="A8122A"/>
              </a:buClr>
              <a:buSzPts val="1800"/>
              <a:buFont typeface="Merriweather"/>
              <a:buNone/>
              <a:defRPr i="1" sz="1800">
                <a:solidFill>
                  <a:srgbClr val="A8122A"/>
                </a:solidFill>
                <a:latin typeface="Merriweather"/>
                <a:ea typeface="Merriweather"/>
                <a:cs typeface="Merriweather"/>
                <a:sym typeface="Merriweather"/>
              </a:defRPr>
            </a:lvl3pPr>
            <a:lvl4pPr lvl="3" rtl="0" algn="ctr">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4pPr>
            <a:lvl5pPr lvl="4" rtl="0" algn="ctr">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5pPr>
            <a:lvl6pPr lvl="5" rtl="0" algn="ctr">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6pPr>
            <a:lvl7pPr lvl="6" rtl="0" algn="ctr">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7pPr>
            <a:lvl8pPr lvl="7" rtl="0" algn="ctr">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8pPr>
            <a:lvl9pPr lvl="8" rtl="0" algn="ctr">
              <a:spcBef>
                <a:spcPts val="0"/>
              </a:spcBef>
              <a:spcAft>
                <a:spcPts val="0"/>
              </a:spcAft>
              <a:buClr>
                <a:srgbClr val="A8122A"/>
              </a:buClr>
              <a:buSzPts val="1600"/>
              <a:buFont typeface="Merriweather"/>
              <a:buNone/>
              <a:defRPr i="1">
                <a:solidFill>
                  <a:srgbClr val="A8122A"/>
                </a:solidFill>
                <a:latin typeface="Merriweather"/>
                <a:ea typeface="Merriweather"/>
                <a:cs typeface="Merriweather"/>
                <a:sym typeface="Merriweath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rgbClr val="222222"/>
        </a:solidFill>
      </p:bgPr>
    </p:bg>
    <p:spTree>
      <p:nvGrpSpPr>
        <p:cNvPr id="17" name="Shape 17"/>
        <p:cNvGrpSpPr/>
        <p:nvPr/>
      </p:nvGrpSpPr>
      <p:grpSpPr>
        <a:xfrm>
          <a:off x="0" y="0"/>
          <a:ext cx="0" cy="0"/>
          <a:chOff x="0" y="0"/>
          <a:chExt cx="0" cy="0"/>
        </a:xfrm>
      </p:grpSpPr>
      <p:sp>
        <p:nvSpPr>
          <p:cNvPr id="18" name="Google Shape;18;p4"/>
          <p:cNvSpPr/>
          <p:nvPr/>
        </p:nvSpPr>
        <p:spPr>
          <a:xfrm>
            <a:off x="100" y="0"/>
            <a:ext cx="9144000" cy="2188200"/>
          </a:xfrm>
          <a:prstGeom prst="rect">
            <a:avLst/>
          </a:prstGeom>
          <a:solidFill>
            <a:srgbClr val="A812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p:nvPr/>
        </p:nvSpPr>
        <p:spPr>
          <a:xfrm>
            <a:off x="4073400" y="1696213"/>
            <a:ext cx="997200" cy="997200"/>
          </a:xfrm>
          <a:prstGeom prst="rect">
            <a:avLst/>
          </a:prstGeom>
          <a:noFill/>
          <a:ln cap="flat" cmpd="sng" w="9525">
            <a:solidFill>
              <a:srgbClr val="F5F1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4135950" y="1758763"/>
            <a:ext cx="872100" cy="8721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body"/>
          </p:nvPr>
        </p:nvSpPr>
        <p:spPr>
          <a:xfrm>
            <a:off x="1568100" y="2882400"/>
            <a:ext cx="6007800" cy="1093200"/>
          </a:xfrm>
          <a:prstGeom prst="rect">
            <a:avLst/>
          </a:prstGeom>
        </p:spPr>
        <p:txBody>
          <a:bodyPr anchorCtr="0" anchor="t" bIns="91425" lIns="91425" spcFirstLastPara="1" rIns="91425" wrap="square" tIns="91425">
            <a:noAutofit/>
          </a:bodyPr>
          <a:lstStyle>
            <a:lvl1pPr indent="-393700" lvl="0" marL="457200" rtl="0" algn="ctr">
              <a:spcBef>
                <a:spcPts val="600"/>
              </a:spcBef>
              <a:spcAft>
                <a:spcPts val="0"/>
              </a:spcAft>
              <a:buClr>
                <a:srgbClr val="FFFFFF"/>
              </a:buClr>
              <a:buSzPts val="2600"/>
              <a:buFont typeface="Merriweather"/>
              <a:buChar char="◉"/>
              <a:defRPr i="1">
                <a:solidFill>
                  <a:srgbClr val="FFFFFF"/>
                </a:solidFill>
                <a:latin typeface="Merriweather"/>
                <a:ea typeface="Merriweather"/>
                <a:cs typeface="Merriweather"/>
                <a:sym typeface="Merriweather"/>
              </a:defRPr>
            </a:lvl1pPr>
            <a:lvl2pPr indent="-355600" lvl="1" marL="914400" rtl="0" algn="ctr">
              <a:spcBef>
                <a:spcPts val="0"/>
              </a:spcBef>
              <a:spcAft>
                <a:spcPts val="0"/>
              </a:spcAft>
              <a:buClr>
                <a:srgbClr val="FFFFFF"/>
              </a:buClr>
              <a:buSzPts val="2000"/>
              <a:buFont typeface="Merriweather"/>
              <a:buChar char="○"/>
              <a:defRPr i="1">
                <a:solidFill>
                  <a:srgbClr val="FFFFFF"/>
                </a:solidFill>
                <a:latin typeface="Merriweather"/>
                <a:ea typeface="Merriweather"/>
                <a:cs typeface="Merriweather"/>
                <a:sym typeface="Merriweather"/>
              </a:defRPr>
            </a:lvl2pPr>
            <a:lvl3pPr indent="-355600" lvl="2" marL="1371600" rtl="0" algn="ctr">
              <a:spcBef>
                <a:spcPts val="0"/>
              </a:spcBef>
              <a:spcAft>
                <a:spcPts val="0"/>
              </a:spcAft>
              <a:buClr>
                <a:srgbClr val="FFFFFF"/>
              </a:buClr>
              <a:buSzPts val="2000"/>
              <a:buFont typeface="Merriweather"/>
              <a:buChar char="■"/>
              <a:defRPr i="1">
                <a:solidFill>
                  <a:srgbClr val="FFFFFF"/>
                </a:solidFill>
                <a:latin typeface="Merriweather"/>
                <a:ea typeface="Merriweather"/>
                <a:cs typeface="Merriweather"/>
                <a:sym typeface="Merriweather"/>
              </a:defRPr>
            </a:lvl3pPr>
            <a:lvl4pPr indent="-330200" lvl="3" marL="1828800" rtl="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4pPr>
            <a:lvl5pPr indent="-330200" lvl="4" marL="2286000" rtl="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5pPr>
            <a:lvl6pPr indent="-330200" lvl="5" marL="2743200" rtl="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6pPr>
            <a:lvl7pPr indent="-330200" lvl="6" marL="3200400" rtl="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7pPr>
            <a:lvl8pPr indent="-330200" lvl="7" marL="3657600" rtl="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8pPr>
            <a:lvl9pPr indent="-330200" lvl="8" marL="4114800" algn="ctr">
              <a:spcBef>
                <a:spcPts val="0"/>
              </a:spcBef>
              <a:spcAft>
                <a:spcPts val="0"/>
              </a:spcAft>
              <a:buClr>
                <a:srgbClr val="FFFFFF"/>
              </a:buClr>
              <a:buSzPts val="1600"/>
              <a:buFont typeface="Merriweather"/>
              <a:buChar char="■"/>
              <a:defRPr i="1">
                <a:solidFill>
                  <a:srgbClr val="FFFFFF"/>
                </a:solidFill>
                <a:latin typeface="Merriweather"/>
                <a:ea typeface="Merriweather"/>
                <a:cs typeface="Merriweather"/>
                <a:sym typeface="Merriweather"/>
              </a:defRPr>
            </a:lvl9pPr>
          </a:lstStyle>
          <a:p/>
        </p:txBody>
      </p:sp>
      <p:sp>
        <p:nvSpPr>
          <p:cNvPr id="22" name="Google Shape;22;p4"/>
          <p:cNvSpPr txBox="1"/>
          <p:nvPr/>
        </p:nvSpPr>
        <p:spPr>
          <a:xfrm>
            <a:off x="3593400" y="17276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222222"/>
                </a:solidFill>
                <a:latin typeface="Raleway"/>
                <a:ea typeface="Raleway"/>
                <a:cs typeface="Raleway"/>
                <a:sym typeface="Raleway"/>
              </a:rPr>
              <a:t>“</a:t>
            </a:r>
            <a:endParaRPr sz="9600">
              <a:solidFill>
                <a:srgbClr val="222222"/>
              </a:solidFill>
              <a:latin typeface="Raleway"/>
              <a:ea typeface="Raleway"/>
              <a:cs typeface="Raleway"/>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3" name="Shape 23"/>
        <p:cNvGrpSpPr/>
        <p:nvPr/>
      </p:nvGrpSpPr>
      <p:grpSpPr>
        <a:xfrm>
          <a:off x="0" y="0"/>
          <a:ext cx="0" cy="0"/>
          <a:chOff x="0" y="0"/>
          <a:chExt cx="0" cy="0"/>
        </a:xfrm>
      </p:grpSpPr>
      <p:sp>
        <p:nvSpPr>
          <p:cNvPr id="24" name="Google Shape;24;p5"/>
          <p:cNvSpPr/>
          <p:nvPr/>
        </p:nvSpPr>
        <p:spPr>
          <a:xfrm>
            <a:off x="100" y="0"/>
            <a:ext cx="9144000" cy="10623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p:nvPr/>
        </p:nvSpPr>
        <p:spPr>
          <a:xfrm>
            <a:off x="1765350" y="697300"/>
            <a:ext cx="5613300" cy="7293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7" name="Google Shape;27;p5"/>
          <p:cNvSpPr txBox="1"/>
          <p:nvPr>
            <p:ph idx="1" type="body"/>
          </p:nvPr>
        </p:nvSpPr>
        <p:spPr>
          <a:xfrm>
            <a:off x="457200" y="1871075"/>
            <a:ext cx="8229600" cy="4696800"/>
          </a:xfrm>
          <a:prstGeom prst="rect">
            <a:avLst/>
          </a:prstGeom>
        </p:spPr>
        <p:txBody>
          <a:bodyPr anchorCtr="0" anchor="t" bIns="91425" lIns="91425" spcFirstLastPara="1" rIns="91425" wrap="square" tIns="91425">
            <a:noAutofit/>
          </a:bodyPr>
          <a:lstStyle>
            <a:lvl1pPr indent="-393700" lvl="0" marL="457200">
              <a:spcBef>
                <a:spcPts val="600"/>
              </a:spcBef>
              <a:spcAft>
                <a:spcPts val="0"/>
              </a:spcAft>
              <a:buSzPts val="26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6"/>
          <p:cNvSpPr txBox="1"/>
          <p:nvPr>
            <p:ph idx="1" type="body"/>
          </p:nvPr>
        </p:nvSpPr>
        <p:spPr>
          <a:xfrm>
            <a:off x="457200" y="1863150"/>
            <a:ext cx="3994500" cy="4704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0" name="Google Shape;30;p6"/>
          <p:cNvSpPr txBox="1"/>
          <p:nvPr>
            <p:ph idx="2" type="body"/>
          </p:nvPr>
        </p:nvSpPr>
        <p:spPr>
          <a:xfrm>
            <a:off x="4692274" y="1863150"/>
            <a:ext cx="3994500" cy="4704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1" name="Google Shape;31;p6"/>
          <p:cNvSpPr/>
          <p:nvPr/>
        </p:nvSpPr>
        <p:spPr>
          <a:xfrm>
            <a:off x="100" y="0"/>
            <a:ext cx="9144000" cy="10623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1765350" y="697300"/>
            <a:ext cx="5613300" cy="7293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4" name="Shape 34"/>
        <p:cNvGrpSpPr/>
        <p:nvPr/>
      </p:nvGrpSpPr>
      <p:grpSpPr>
        <a:xfrm>
          <a:off x="0" y="0"/>
          <a:ext cx="0" cy="0"/>
          <a:chOff x="0" y="0"/>
          <a:chExt cx="0" cy="0"/>
        </a:xfrm>
      </p:grpSpPr>
      <p:sp>
        <p:nvSpPr>
          <p:cNvPr id="35" name="Google Shape;35;p7"/>
          <p:cNvSpPr txBox="1"/>
          <p:nvPr>
            <p:ph idx="1" type="body"/>
          </p:nvPr>
        </p:nvSpPr>
        <p:spPr>
          <a:xfrm>
            <a:off x="457200" y="1950375"/>
            <a:ext cx="2631900" cy="46176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 name="Google Shape;36;p7"/>
          <p:cNvSpPr txBox="1"/>
          <p:nvPr>
            <p:ph idx="2" type="body"/>
          </p:nvPr>
        </p:nvSpPr>
        <p:spPr>
          <a:xfrm>
            <a:off x="3223964" y="1950375"/>
            <a:ext cx="2631900" cy="46176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7" name="Google Shape;37;p7"/>
          <p:cNvSpPr txBox="1"/>
          <p:nvPr>
            <p:ph idx="3" type="body"/>
          </p:nvPr>
        </p:nvSpPr>
        <p:spPr>
          <a:xfrm>
            <a:off x="5990727" y="1950375"/>
            <a:ext cx="2631900" cy="46176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 name="Google Shape;38;p7"/>
          <p:cNvSpPr/>
          <p:nvPr/>
        </p:nvSpPr>
        <p:spPr>
          <a:xfrm>
            <a:off x="100" y="0"/>
            <a:ext cx="9144000" cy="10623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1765350" y="697300"/>
            <a:ext cx="5613300" cy="7293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8"/>
          <p:cNvSpPr/>
          <p:nvPr/>
        </p:nvSpPr>
        <p:spPr>
          <a:xfrm>
            <a:off x="100" y="0"/>
            <a:ext cx="9144000" cy="10623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1765350" y="697300"/>
            <a:ext cx="5613300" cy="7293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9"/>
          <p:cNvSpPr/>
          <p:nvPr/>
        </p:nvSpPr>
        <p:spPr>
          <a:xfrm>
            <a:off x="100" y="5795700"/>
            <a:ext cx="9144000" cy="1062300"/>
          </a:xfrm>
          <a:prstGeom prst="rect">
            <a:avLst/>
          </a:pr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idx="1" type="body"/>
          </p:nvPr>
        </p:nvSpPr>
        <p:spPr>
          <a:xfrm>
            <a:off x="457200" y="5795700"/>
            <a:ext cx="8229600" cy="10623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Clr>
                <a:srgbClr val="A8122A"/>
              </a:buClr>
              <a:buSzPts val="1400"/>
              <a:buFont typeface="Merriweather"/>
              <a:buNone/>
              <a:defRPr i="1" sz="1400">
                <a:solidFill>
                  <a:srgbClr val="A8122A"/>
                </a:solidFill>
                <a:latin typeface="Merriweather"/>
                <a:ea typeface="Merriweather"/>
                <a:cs typeface="Merriweather"/>
                <a:sym typeface="Merriweather"/>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type="blank">
  <p:cSld name="BLANK">
    <p:bg>
      <p:bgPr>
        <a:solidFill>
          <a:srgbClr val="F5F1E0"/>
        </a:solidFill>
      </p:bgPr>
    </p:bg>
    <p:spTree>
      <p:nvGrpSpPr>
        <p:cNvPr id="48" name="Shape 48"/>
        <p:cNvGrpSpPr/>
        <p:nvPr/>
      </p:nvGrpSpPr>
      <p:grpSpPr>
        <a:xfrm>
          <a:off x="0" y="0"/>
          <a:ext cx="0" cy="0"/>
          <a:chOff x="0" y="0"/>
          <a:chExt cx="0" cy="0"/>
        </a:xfrm>
      </p:grpSpPr>
      <p:sp>
        <p:nvSpPr>
          <p:cNvPr id="49" name="Google Shape;49;p10"/>
          <p:cNvSpPr/>
          <p:nvPr/>
        </p:nvSpPr>
        <p:spPr>
          <a:xfrm>
            <a:off x="450900" y="438000"/>
            <a:ext cx="8242200" cy="59820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0"/>
          <p:cNvSpPr/>
          <p:nvPr/>
        </p:nvSpPr>
        <p:spPr>
          <a:xfrm>
            <a:off x="528600" y="519300"/>
            <a:ext cx="8086800" cy="5819400"/>
          </a:xfrm>
          <a:prstGeom prst="rect">
            <a:avLst/>
          </a:prstGeom>
          <a:noFill/>
          <a:ln cap="flat" cmpd="sng" w="2857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10300" y="742400"/>
            <a:ext cx="5523600" cy="637200"/>
          </a:xfrm>
          <a:prstGeom prst="rect">
            <a:avLst/>
          </a:prstGeom>
          <a:solidFill>
            <a:srgbClr val="222222"/>
          </a:solidFill>
          <a:ln>
            <a:noFill/>
          </a:ln>
        </p:spPr>
        <p:txBody>
          <a:bodyPr anchorCtr="0" anchor="ctr" bIns="91425" lIns="91425" spcFirstLastPara="1" rIns="91425" wrap="square" tIns="91425">
            <a:noAutofit/>
          </a:bodyPr>
          <a:lstStyle>
            <a:lvl1pPr lvl="0"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1pPr>
            <a:lvl2pPr lvl="1"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2pPr>
            <a:lvl3pPr lvl="2"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3pPr>
            <a:lvl4pPr lvl="3"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4pPr>
            <a:lvl5pPr lvl="4"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5pPr>
            <a:lvl6pPr lvl="5"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6pPr>
            <a:lvl7pPr lvl="6"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7pPr>
            <a:lvl8pPr lvl="7"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8pPr>
            <a:lvl9pPr lvl="8"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9pPr>
          </a:lstStyle>
          <a:p/>
        </p:txBody>
      </p:sp>
      <p:sp>
        <p:nvSpPr>
          <p:cNvPr id="7" name="Google Shape;7;p1"/>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rgbClr val="222222"/>
              </a:buClr>
              <a:buSzPts val="2600"/>
              <a:buFont typeface="Raleway"/>
              <a:buChar char="◉"/>
              <a:defRPr sz="2600">
                <a:solidFill>
                  <a:srgbClr val="222222"/>
                </a:solidFill>
                <a:latin typeface="Raleway"/>
                <a:ea typeface="Raleway"/>
                <a:cs typeface="Raleway"/>
                <a:sym typeface="Raleway"/>
              </a:defRPr>
            </a:lvl1pPr>
            <a:lvl2pPr indent="-355600" lvl="1" marL="914400">
              <a:spcBef>
                <a:spcPts val="0"/>
              </a:spcBef>
              <a:spcAft>
                <a:spcPts val="0"/>
              </a:spcAft>
              <a:buClr>
                <a:srgbClr val="222222"/>
              </a:buClr>
              <a:buSzPts val="2000"/>
              <a:buFont typeface="Raleway"/>
              <a:buChar char="○"/>
              <a:defRPr sz="2000">
                <a:solidFill>
                  <a:srgbClr val="222222"/>
                </a:solidFill>
                <a:latin typeface="Raleway"/>
                <a:ea typeface="Raleway"/>
                <a:cs typeface="Raleway"/>
                <a:sym typeface="Raleway"/>
              </a:defRPr>
            </a:lvl2pPr>
            <a:lvl3pPr indent="-355600" lvl="2" marL="1371600">
              <a:spcBef>
                <a:spcPts val="0"/>
              </a:spcBef>
              <a:spcAft>
                <a:spcPts val="0"/>
              </a:spcAft>
              <a:buClr>
                <a:srgbClr val="222222"/>
              </a:buClr>
              <a:buSzPts val="2000"/>
              <a:buFont typeface="Raleway"/>
              <a:buChar char="■"/>
              <a:defRPr sz="2000">
                <a:solidFill>
                  <a:srgbClr val="222222"/>
                </a:solidFill>
                <a:latin typeface="Raleway"/>
                <a:ea typeface="Raleway"/>
                <a:cs typeface="Raleway"/>
                <a:sym typeface="Raleway"/>
              </a:defRPr>
            </a:lvl3pPr>
            <a:lvl4pPr indent="-330200" lvl="3" marL="18288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4pPr>
            <a:lvl5pPr indent="-330200" lvl="4" marL="22860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5pPr>
            <a:lvl6pPr indent="-330200" lvl="5" marL="27432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6pPr>
            <a:lvl7pPr indent="-330200" lvl="6" marL="32004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7pPr>
            <a:lvl8pPr indent="-330200" lvl="7" marL="36576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8pPr>
            <a:lvl9pPr indent="-330200" lvl="8" marL="4114800">
              <a:spcBef>
                <a:spcPts val="0"/>
              </a:spcBef>
              <a:spcAft>
                <a:spcPts val="0"/>
              </a:spcAft>
              <a:buClr>
                <a:srgbClr val="222222"/>
              </a:buClr>
              <a:buSzPts val="1600"/>
              <a:buFont typeface="Raleway"/>
              <a:buChar char="■"/>
              <a:defRPr sz="1600">
                <a:solidFill>
                  <a:srgbClr val="22222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www.sivatraining.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ph type="ctrTitle"/>
          </p:nvPr>
        </p:nvSpPr>
        <p:spPr>
          <a:xfrm>
            <a:off x="1944450" y="2441850"/>
            <a:ext cx="5255100" cy="19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Milo School Annual Report 2020-2021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1"/>
          <p:cNvPicPr preferRelativeResize="0"/>
          <p:nvPr/>
        </p:nvPicPr>
        <p:blipFill>
          <a:blip r:embed="rId3">
            <a:alphaModFix/>
          </a:blip>
          <a:stretch>
            <a:fillRect/>
          </a:stretch>
        </p:blipFill>
        <p:spPr>
          <a:xfrm>
            <a:off x="152400" y="2071000"/>
            <a:ext cx="8839200" cy="3925373"/>
          </a:xfrm>
          <a:prstGeom prst="rect">
            <a:avLst/>
          </a:prstGeom>
          <a:noFill/>
          <a:ln>
            <a:noFill/>
          </a:ln>
        </p:spPr>
      </p:pic>
      <p:sp>
        <p:nvSpPr>
          <p:cNvPr id="118" name="Google Shape;118;p21"/>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Fountas and Pinnell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Fountas and Pinnell	</a:t>
            </a:r>
            <a:endParaRPr/>
          </a:p>
        </p:txBody>
      </p:sp>
      <p:sp>
        <p:nvSpPr>
          <p:cNvPr id="124" name="Google Shape;124;p22"/>
          <p:cNvSpPr txBox="1"/>
          <p:nvPr>
            <p:ph idx="1" type="body"/>
          </p:nvPr>
        </p:nvSpPr>
        <p:spPr>
          <a:xfrm>
            <a:off x="387800" y="1469400"/>
            <a:ext cx="8490900" cy="538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Though we still have many students who are at risk, we are doing a great job of supporting these students in our school. </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lang="en" sz="2400"/>
              <a:t>Unfortunately, many of our struggling readers did not read regularly once in school learning switched to online in the Spring, so the “Summer Slide” was more noticeable this year.</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lang="en" sz="2400"/>
              <a:t>Although we do not have our volunteer readers coming into the school, we are doing reading pullouts, as well as Lively Letters interventions and have seen an incredible improvement in some of our non-readers.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Section 3: Strategic Planning</a:t>
            </a:r>
            <a:endParaRPr/>
          </a:p>
        </p:txBody>
      </p:sp>
      <p:pic>
        <p:nvPicPr>
          <p:cNvPr id="130" name="Google Shape;130;p23"/>
          <p:cNvPicPr preferRelativeResize="0"/>
          <p:nvPr/>
        </p:nvPicPr>
        <p:blipFill>
          <a:blip r:embed="rId3">
            <a:alphaModFix/>
          </a:blip>
          <a:stretch>
            <a:fillRect/>
          </a:stretch>
        </p:blipFill>
        <p:spPr>
          <a:xfrm>
            <a:off x="1052750" y="1542525"/>
            <a:ext cx="7140506" cy="517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idx="4294967295" type="ctrTitle"/>
          </p:nvPr>
        </p:nvSpPr>
        <p:spPr>
          <a:xfrm>
            <a:off x="1442100" y="3025525"/>
            <a:ext cx="6259800" cy="15465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rgbClr val="222222"/>
                </a:solidFill>
                <a:latin typeface="Raleway"/>
                <a:ea typeface="Raleway"/>
                <a:cs typeface="Raleway"/>
                <a:sym typeface="Raleway"/>
              </a:rPr>
              <a:t>Goal 1</a:t>
            </a:r>
            <a:endParaRPr b="1" sz="6000">
              <a:solidFill>
                <a:srgbClr val="222222"/>
              </a:solidFill>
              <a:latin typeface="Raleway"/>
              <a:ea typeface="Raleway"/>
              <a:cs typeface="Raleway"/>
              <a:sym typeface="Raleway"/>
            </a:endParaRPr>
          </a:p>
        </p:txBody>
      </p:sp>
      <p:sp>
        <p:nvSpPr>
          <p:cNvPr id="136" name="Google Shape;136;p24"/>
          <p:cNvSpPr txBox="1"/>
          <p:nvPr>
            <p:ph idx="4294967295" type="subTitle"/>
          </p:nvPr>
        </p:nvSpPr>
        <p:spPr>
          <a:xfrm>
            <a:off x="1442100" y="4396348"/>
            <a:ext cx="6259800" cy="1046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A8122A"/>
                </a:solidFill>
                <a:latin typeface="Merriweather"/>
                <a:ea typeface="Merriweather"/>
                <a:cs typeface="Merriweather"/>
                <a:sym typeface="Merriweather"/>
              </a:rPr>
              <a:t>To improve cross curricular literacy skills, focusing on reading, writing, and vocabulary.</a:t>
            </a:r>
            <a:endParaRPr>
              <a:solidFill>
                <a:srgbClr val="A8122A"/>
              </a:solidFill>
              <a:latin typeface="Merriweather"/>
              <a:ea typeface="Merriweather"/>
              <a:cs typeface="Merriweather"/>
              <a:sym typeface="Merriweather"/>
            </a:endParaRPr>
          </a:p>
        </p:txBody>
      </p:sp>
      <p:sp>
        <p:nvSpPr>
          <p:cNvPr id="137" name="Google Shape;137;p24"/>
          <p:cNvSpPr/>
          <p:nvPr/>
        </p:nvSpPr>
        <p:spPr>
          <a:xfrm>
            <a:off x="3125100" y="259400"/>
            <a:ext cx="2893800" cy="2893800"/>
          </a:xfrm>
          <a:prstGeom prst="diamond">
            <a:avLst/>
          </a:prstGeom>
          <a:solidFill>
            <a:srgbClr val="222222"/>
          </a:solidFill>
          <a:ln cap="flat" cmpd="sng" w="38100">
            <a:solidFill>
              <a:srgbClr val="F5F1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4"/>
          <p:cNvGrpSpPr/>
          <p:nvPr/>
        </p:nvGrpSpPr>
        <p:grpSpPr>
          <a:xfrm>
            <a:off x="4128476" y="1233755"/>
            <a:ext cx="887048" cy="945101"/>
            <a:chOff x="5970800" y="1619250"/>
            <a:chExt cx="428650" cy="456725"/>
          </a:xfrm>
        </p:grpSpPr>
        <p:sp>
          <p:nvSpPr>
            <p:cNvPr id="139" name="Google Shape;139;p24"/>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idx="4294967295" type="title"/>
          </p:nvPr>
        </p:nvSpPr>
        <p:spPr>
          <a:xfrm>
            <a:off x="1810300" y="74240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 two or three columns</a:t>
            </a:r>
            <a:endParaRPr/>
          </a:p>
        </p:txBody>
      </p:sp>
      <p:sp>
        <p:nvSpPr>
          <p:cNvPr id="149" name="Google Shape;149;p25"/>
          <p:cNvSpPr txBox="1"/>
          <p:nvPr>
            <p:ph idx="1" type="body"/>
          </p:nvPr>
        </p:nvSpPr>
        <p:spPr>
          <a:xfrm>
            <a:off x="320400" y="1586400"/>
            <a:ext cx="8503200" cy="4986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A8122A"/>
                </a:solidFill>
              </a:rPr>
              <a:t>Strategies</a:t>
            </a:r>
            <a:endParaRPr b="1">
              <a:solidFill>
                <a:srgbClr val="A8122A"/>
              </a:solidFill>
            </a:endParaRPr>
          </a:p>
          <a:p>
            <a:pPr indent="-330200" lvl="0" marL="457200" rtl="0" algn="l">
              <a:spcBef>
                <a:spcPts val="600"/>
              </a:spcBef>
              <a:spcAft>
                <a:spcPts val="0"/>
              </a:spcAft>
              <a:buSzPts val="1600"/>
              <a:buChar char="●"/>
            </a:pPr>
            <a:r>
              <a:rPr lang="en" sz="1600"/>
              <a:t>Using Words Their Way program in classes, this is “a hands-on, developmentally-driven approach to word study that illustrates how to integrate and teach children phonics, vocabulary, and spelling skills”</a:t>
            </a:r>
            <a:endParaRPr sz="1600"/>
          </a:p>
          <a:p>
            <a:pPr indent="-330200" lvl="0" marL="457200" rtl="0" algn="l">
              <a:spcBef>
                <a:spcPts val="0"/>
              </a:spcBef>
              <a:spcAft>
                <a:spcPts val="0"/>
              </a:spcAft>
              <a:buSzPts val="1600"/>
              <a:buChar char="●"/>
            </a:pPr>
            <a:r>
              <a:rPr lang="en" sz="1600"/>
              <a:t>We are teaching </a:t>
            </a:r>
            <a:r>
              <a:rPr lang="en" sz="1600"/>
              <a:t>Computer Literacy.</a:t>
            </a:r>
            <a:endParaRPr sz="1600"/>
          </a:p>
          <a:p>
            <a:pPr indent="-330200" lvl="0" marL="457200" rtl="0" algn="l">
              <a:spcBef>
                <a:spcPts val="0"/>
              </a:spcBef>
              <a:spcAft>
                <a:spcPts val="0"/>
              </a:spcAft>
              <a:buSzPts val="1600"/>
              <a:buChar char="●"/>
            </a:pPr>
            <a:r>
              <a:rPr lang="en" sz="1600"/>
              <a:t>We are teaching about  independent text use, features of text, and decoding text.</a:t>
            </a:r>
            <a:endParaRPr sz="1600"/>
          </a:p>
          <a:p>
            <a:pPr indent="-330200" lvl="0" marL="457200" rtl="0" algn="l">
              <a:spcBef>
                <a:spcPts val="0"/>
              </a:spcBef>
              <a:spcAft>
                <a:spcPts val="0"/>
              </a:spcAft>
              <a:buSzPts val="1600"/>
              <a:buChar char="●"/>
            </a:pPr>
            <a:r>
              <a:rPr lang="en" sz="1600"/>
              <a:t>Leveled Literacy Intervention classes to support struggling readers. </a:t>
            </a:r>
            <a:endParaRPr sz="1600"/>
          </a:p>
          <a:p>
            <a:pPr indent="-330200" lvl="0" marL="457200" rtl="0" algn="l">
              <a:spcBef>
                <a:spcPts val="0"/>
              </a:spcBef>
              <a:spcAft>
                <a:spcPts val="0"/>
              </a:spcAft>
              <a:buSzPts val="1600"/>
              <a:buChar char="●"/>
            </a:pPr>
            <a:r>
              <a:rPr lang="en" sz="1600"/>
              <a:t>Teach reading and writing strategies in all classes.</a:t>
            </a:r>
            <a:endParaRPr sz="1600"/>
          </a:p>
          <a:p>
            <a:pPr indent="-330200" lvl="0" marL="457200" rtl="0" algn="l">
              <a:spcBef>
                <a:spcPts val="0"/>
              </a:spcBef>
              <a:spcAft>
                <a:spcPts val="0"/>
              </a:spcAft>
              <a:buSzPts val="1600"/>
              <a:buChar char="●"/>
            </a:pPr>
            <a:r>
              <a:rPr lang="en" sz="1600"/>
              <a:t>Vocabulary focus in all curricular areas (e.g. word walls and flash cards).</a:t>
            </a:r>
            <a:endParaRPr sz="1600"/>
          </a:p>
          <a:p>
            <a:pPr indent="0" lvl="0" marL="457200" rtl="0" algn="l">
              <a:spcBef>
                <a:spcPts val="600"/>
              </a:spcBef>
              <a:spcAft>
                <a:spcPts val="0"/>
              </a:spcAft>
              <a:buNone/>
            </a:pPr>
            <a:r>
              <a:t/>
            </a:r>
            <a:endParaRPr sz="1600"/>
          </a:p>
          <a:p>
            <a:pPr indent="0" lvl="0" marL="0" rtl="0" algn="l">
              <a:spcBef>
                <a:spcPts val="600"/>
              </a:spcBef>
              <a:spcAft>
                <a:spcPts val="0"/>
              </a:spcAft>
              <a:buClr>
                <a:schemeClr val="dk1"/>
              </a:buClr>
              <a:buSzPts val="1100"/>
              <a:buFont typeface="Arial"/>
              <a:buNone/>
            </a:pPr>
            <a:r>
              <a:rPr b="1" lang="en">
                <a:solidFill>
                  <a:srgbClr val="A8122A"/>
                </a:solidFill>
              </a:rPr>
              <a:t>How will we know:</a:t>
            </a:r>
            <a:endParaRPr b="1">
              <a:solidFill>
                <a:srgbClr val="A8122A"/>
              </a:solidFill>
            </a:endParaRPr>
          </a:p>
          <a:p>
            <a:pPr indent="-330200" lvl="0" marL="457200" rtl="0" algn="l">
              <a:spcBef>
                <a:spcPts val="600"/>
              </a:spcBef>
              <a:spcAft>
                <a:spcPts val="0"/>
              </a:spcAft>
              <a:buSzPts val="1600"/>
              <a:buChar char="●"/>
            </a:pPr>
            <a:r>
              <a:rPr lang="en" sz="1600"/>
              <a:t>Review and monitor Fountas and Pinnell data to monitor student growth and target classroom instruction and interventions.</a:t>
            </a:r>
            <a:endParaRPr sz="1600"/>
          </a:p>
          <a:p>
            <a:pPr indent="-330200" lvl="0" marL="457200" rtl="0" algn="l">
              <a:spcBef>
                <a:spcPts val="0"/>
              </a:spcBef>
              <a:spcAft>
                <a:spcPts val="0"/>
              </a:spcAft>
              <a:buSzPts val="1600"/>
              <a:buChar char="●"/>
            </a:pPr>
            <a:r>
              <a:rPr lang="en" sz="1600"/>
              <a:t>Classroom assessments.</a:t>
            </a:r>
            <a:endParaRPr sz="1600"/>
          </a:p>
          <a:p>
            <a:pPr indent="-330200" lvl="0" marL="457200" rtl="0" algn="l">
              <a:spcBef>
                <a:spcPts val="0"/>
              </a:spcBef>
              <a:spcAft>
                <a:spcPts val="0"/>
              </a:spcAft>
              <a:buSzPts val="1600"/>
              <a:buChar char="●"/>
            </a:pPr>
            <a:r>
              <a:rPr lang="en" sz="1600"/>
              <a:t>Increase in student confidence and independence (e.g. we are seeing students try to help themselves and think more critically).</a:t>
            </a:r>
            <a:endParaRPr sz="1600"/>
          </a:p>
          <a:p>
            <a:pPr indent="-330200" lvl="0" marL="457200" rtl="0" algn="l">
              <a:spcBef>
                <a:spcPts val="0"/>
              </a:spcBef>
              <a:spcAft>
                <a:spcPts val="0"/>
              </a:spcAft>
              <a:buSzPts val="1600"/>
              <a:buChar char="●"/>
            </a:pPr>
            <a:r>
              <a:rPr lang="en" sz="1600"/>
              <a:t>Anecdotal teacher, student, and parent feedback. </a:t>
            </a:r>
            <a:endParaRPr sz="1600"/>
          </a:p>
        </p:txBody>
      </p:sp>
      <p:sp>
        <p:nvSpPr>
          <p:cNvPr id="150" name="Google Shape;150;p25"/>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Critical Evidence and </a:t>
            </a:r>
            <a:r>
              <a:rPr lang="en"/>
              <a:t>Strategies for Goal 1: Cross Curricular Literacy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idx="4294967295" type="ctrTitle"/>
          </p:nvPr>
        </p:nvSpPr>
        <p:spPr>
          <a:xfrm>
            <a:off x="1442100" y="3025525"/>
            <a:ext cx="6259800" cy="15465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rgbClr val="222222"/>
                </a:solidFill>
                <a:latin typeface="Raleway"/>
                <a:ea typeface="Raleway"/>
                <a:cs typeface="Raleway"/>
                <a:sym typeface="Raleway"/>
              </a:rPr>
              <a:t>Goal 2</a:t>
            </a:r>
            <a:endParaRPr b="1" sz="6000">
              <a:solidFill>
                <a:srgbClr val="222222"/>
              </a:solidFill>
              <a:latin typeface="Raleway"/>
              <a:ea typeface="Raleway"/>
              <a:cs typeface="Raleway"/>
              <a:sym typeface="Raleway"/>
            </a:endParaRPr>
          </a:p>
        </p:txBody>
      </p:sp>
      <p:sp>
        <p:nvSpPr>
          <p:cNvPr id="156" name="Google Shape;156;p26"/>
          <p:cNvSpPr txBox="1"/>
          <p:nvPr>
            <p:ph idx="4294967295" type="subTitle"/>
          </p:nvPr>
        </p:nvSpPr>
        <p:spPr>
          <a:xfrm>
            <a:off x="1442100" y="4396348"/>
            <a:ext cx="6259800" cy="1046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A8122A"/>
                </a:solidFill>
                <a:latin typeface="Merriweather"/>
                <a:ea typeface="Merriweather"/>
                <a:cs typeface="Merriweather"/>
                <a:sym typeface="Merriweather"/>
              </a:rPr>
              <a:t>To improve numeracy skills for daily living.</a:t>
            </a:r>
            <a:endParaRPr>
              <a:solidFill>
                <a:srgbClr val="A8122A"/>
              </a:solidFill>
              <a:latin typeface="Merriweather"/>
              <a:ea typeface="Merriweather"/>
              <a:cs typeface="Merriweather"/>
              <a:sym typeface="Merriweather"/>
            </a:endParaRPr>
          </a:p>
        </p:txBody>
      </p:sp>
      <p:sp>
        <p:nvSpPr>
          <p:cNvPr id="157" name="Google Shape;157;p26"/>
          <p:cNvSpPr/>
          <p:nvPr/>
        </p:nvSpPr>
        <p:spPr>
          <a:xfrm>
            <a:off x="3125100" y="259400"/>
            <a:ext cx="2893800" cy="2893800"/>
          </a:xfrm>
          <a:prstGeom prst="diamond">
            <a:avLst/>
          </a:prstGeom>
          <a:solidFill>
            <a:srgbClr val="222222"/>
          </a:solidFill>
          <a:ln cap="flat" cmpd="sng" w="38100">
            <a:solidFill>
              <a:srgbClr val="F5F1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26"/>
          <p:cNvGrpSpPr/>
          <p:nvPr/>
        </p:nvGrpSpPr>
        <p:grpSpPr>
          <a:xfrm>
            <a:off x="4128475" y="1233755"/>
            <a:ext cx="887048" cy="945101"/>
            <a:chOff x="5970800" y="1619250"/>
            <a:chExt cx="428650" cy="456725"/>
          </a:xfrm>
        </p:grpSpPr>
        <p:sp>
          <p:nvSpPr>
            <p:cNvPr id="159" name="Google Shape;159;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idx="1" type="body"/>
          </p:nvPr>
        </p:nvSpPr>
        <p:spPr>
          <a:xfrm>
            <a:off x="476350" y="1796125"/>
            <a:ext cx="8351700" cy="4704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800">
                <a:solidFill>
                  <a:srgbClr val="A8122A"/>
                </a:solidFill>
              </a:rPr>
              <a:t>Strategies</a:t>
            </a:r>
            <a:endParaRPr b="1" sz="1800">
              <a:solidFill>
                <a:srgbClr val="A8122A"/>
              </a:solidFill>
            </a:endParaRPr>
          </a:p>
          <a:p>
            <a:pPr indent="-330200" lvl="0" marL="457200" rtl="0" algn="l">
              <a:spcBef>
                <a:spcPts val="600"/>
              </a:spcBef>
              <a:spcAft>
                <a:spcPts val="0"/>
              </a:spcAft>
              <a:buSzPts val="1600"/>
              <a:buChar char="●"/>
            </a:pPr>
            <a:r>
              <a:rPr lang="en" sz="1600"/>
              <a:t>Extra Educational Assistant time will be available in Math classes.</a:t>
            </a:r>
            <a:endParaRPr sz="1600"/>
          </a:p>
          <a:p>
            <a:pPr indent="-330200" lvl="0" marL="457200" rtl="0" algn="l">
              <a:spcBef>
                <a:spcPts val="0"/>
              </a:spcBef>
              <a:spcAft>
                <a:spcPts val="0"/>
              </a:spcAft>
              <a:buSzPts val="1600"/>
              <a:buChar char="●"/>
            </a:pPr>
            <a:r>
              <a:rPr lang="en" sz="1600"/>
              <a:t>Mathletics for practice.</a:t>
            </a:r>
            <a:endParaRPr sz="1600"/>
          </a:p>
          <a:p>
            <a:pPr indent="-330200" lvl="0" marL="457200" rtl="0" algn="l">
              <a:spcBef>
                <a:spcPts val="0"/>
              </a:spcBef>
              <a:spcAft>
                <a:spcPts val="0"/>
              </a:spcAft>
              <a:buSzPts val="1600"/>
              <a:buChar char="●"/>
            </a:pPr>
            <a:r>
              <a:rPr lang="en" sz="1600"/>
              <a:t>Mental math for basic facts</a:t>
            </a:r>
            <a:endParaRPr sz="1600"/>
          </a:p>
          <a:p>
            <a:pPr indent="-330200" lvl="0" marL="457200" rtl="0" algn="l">
              <a:spcBef>
                <a:spcPts val="0"/>
              </a:spcBef>
              <a:spcAft>
                <a:spcPts val="0"/>
              </a:spcAft>
              <a:buSzPts val="1600"/>
              <a:buChar char="●"/>
            </a:pPr>
            <a:r>
              <a:rPr lang="en" sz="1600"/>
              <a:t>Utilise Math Intervention Programming Instrument (MIPI) to determine programming and student need - planned to administer first week of November but we have been missing so many students since our COVID exposure</a:t>
            </a:r>
            <a:endParaRPr sz="1600"/>
          </a:p>
          <a:p>
            <a:pPr indent="0" lvl="0" marL="0" rtl="0" algn="l">
              <a:spcBef>
                <a:spcPts val="600"/>
              </a:spcBef>
              <a:spcAft>
                <a:spcPts val="0"/>
              </a:spcAft>
              <a:buClr>
                <a:schemeClr val="dk1"/>
              </a:buClr>
              <a:buSzPts val="1100"/>
              <a:buFont typeface="Arial"/>
              <a:buNone/>
            </a:pPr>
            <a:r>
              <a:t/>
            </a:r>
            <a:endParaRPr sz="1600"/>
          </a:p>
          <a:p>
            <a:pPr indent="0" lvl="0" marL="0" rtl="0" algn="l">
              <a:spcBef>
                <a:spcPts val="600"/>
              </a:spcBef>
              <a:spcAft>
                <a:spcPts val="0"/>
              </a:spcAft>
              <a:buClr>
                <a:schemeClr val="dk1"/>
              </a:buClr>
              <a:buSzPts val="1100"/>
              <a:buFont typeface="Arial"/>
              <a:buNone/>
            </a:pPr>
            <a:r>
              <a:rPr b="1" lang="en" sz="1800">
                <a:solidFill>
                  <a:srgbClr val="A8122A"/>
                </a:solidFill>
              </a:rPr>
              <a:t>How will we know:</a:t>
            </a:r>
            <a:endParaRPr b="1" sz="1800">
              <a:solidFill>
                <a:srgbClr val="A8122A"/>
              </a:solidFill>
            </a:endParaRPr>
          </a:p>
          <a:p>
            <a:pPr indent="-330200" lvl="0" marL="457200" rtl="0" algn="l">
              <a:spcBef>
                <a:spcPts val="600"/>
              </a:spcBef>
              <a:spcAft>
                <a:spcPts val="0"/>
              </a:spcAft>
              <a:buSzPts val="1600"/>
              <a:buChar char="●"/>
            </a:pPr>
            <a:r>
              <a:rPr lang="en" sz="1600"/>
              <a:t>Use of Key Math Assessments (Level B test like the WIAT to help determine specific learning needs in Math)</a:t>
            </a:r>
            <a:endParaRPr sz="1600"/>
          </a:p>
          <a:p>
            <a:pPr indent="-330200" lvl="0" marL="457200" rtl="0" algn="l">
              <a:spcBef>
                <a:spcPts val="0"/>
              </a:spcBef>
              <a:spcAft>
                <a:spcPts val="0"/>
              </a:spcAft>
              <a:buSzPts val="1600"/>
              <a:buChar char="●"/>
            </a:pPr>
            <a:r>
              <a:rPr lang="en" sz="1600"/>
              <a:t>Classroom assessments.</a:t>
            </a:r>
            <a:endParaRPr sz="1600"/>
          </a:p>
          <a:p>
            <a:pPr indent="-330200" lvl="0" marL="457200" rtl="0" algn="l">
              <a:spcBef>
                <a:spcPts val="0"/>
              </a:spcBef>
              <a:spcAft>
                <a:spcPts val="0"/>
              </a:spcAft>
              <a:buSzPts val="1600"/>
              <a:buChar char="●"/>
            </a:pPr>
            <a:r>
              <a:rPr lang="en" sz="1600"/>
              <a:t>Anecdotal student and parent feedback. </a:t>
            </a:r>
            <a:endParaRPr sz="1600"/>
          </a:p>
          <a:p>
            <a:pPr indent="-330200" lvl="0" marL="457200" rtl="0" algn="l">
              <a:spcBef>
                <a:spcPts val="0"/>
              </a:spcBef>
              <a:spcAft>
                <a:spcPts val="0"/>
              </a:spcAft>
              <a:buSzPts val="1600"/>
              <a:buChar char="●"/>
            </a:pPr>
            <a:r>
              <a:rPr lang="en" sz="1600"/>
              <a:t>MIPI data</a:t>
            </a:r>
            <a:endParaRPr sz="1600"/>
          </a:p>
        </p:txBody>
      </p:sp>
      <p:sp>
        <p:nvSpPr>
          <p:cNvPr id="169" name="Google Shape;169;p27"/>
          <p:cNvSpPr txBox="1"/>
          <p:nvPr>
            <p:ph idx="4294967295" type="title"/>
          </p:nvPr>
        </p:nvSpPr>
        <p:spPr>
          <a:xfrm>
            <a:off x="1810300" y="74240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also split your content</a:t>
            </a:r>
            <a:endParaRPr/>
          </a:p>
        </p:txBody>
      </p:sp>
      <p:sp>
        <p:nvSpPr>
          <p:cNvPr id="170" name="Google Shape;170;p27"/>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Critical Evidence and Strategies for Goal 2: Numeracy Skills for Daily Living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28"/>
          <p:cNvGraphicFramePr/>
          <p:nvPr/>
        </p:nvGraphicFramePr>
        <p:xfrm>
          <a:off x="573075" y="571313"/>
          <a:ext cx="3000000" cy="3000000"/>
        </p:xfrm>
        <a:graphic>
          <a:graphicData uri="http://schemas.openxmlformats.org/drawingml/2006/table">
            <a:tbl>
              <a:tblPr>
                <a:noFill/>
                <a:tableStyleId>{2E5FC331-ECB5-4384-B779-343343EE9D8E}</a:tableStyleId>
              </a:tblPr>
              <a:tblGrid>
                <a:gridCol w="2665925"/>
                <a:gridCol w="2665925"/>
                <a:gridCol w="2665925"/>
              </a:tblGrid>
              <a:tr h="584925">
                <a:tc>
                  <a:txBody>
                    <a:bodyPr/>
                    <a:lstStyle/>
                    <a:p>
                      <a:pPr indent="0" lvl="0" marL="0" rtl="0" algn="l">
                        <a:spcBef>
                          <a:spcPts val="0"/>
                        </a:spcBef>
                        <a:spcAft>
                          <a:spcPts val="0"/>
                        </a:spcAft>
                        <a:buNone/>
                      </a:pPr>
                      <a:r>
                        <a:rPr b="1" lang="en" sz="900">
                          <a:latin typeface="Verdana"/>
                          <a:ea typeface="Verdana"/>
                          <a:cs typeface="Verdana"/>
                          <a:sym typeface="Verdana"/>
                        </a:rPr>
                        <a:t>Canadian Daily Math</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Daily</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rgbClr val="3A3A3A"/>
                          </a:solidFill>
                          <a:latin typeface="Verdana"/>
                          <a:ea typeface="Verdana"/>
                          <a:cs typeface="Verdana"/>
                          <a:sym typeface="Verdana"/>
                        </a:rPr>
                        <a:t>Daily concepts cover number sense, patterning with algebra, measurement, data management, and geometry. </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6925">
                <a:tc>
                  <a:txBody>
                    <a:bodyPr/>
                    <a:lstStyle/>
                    <a:p>
                      <a:pPr indent="0" lvl="0" marL="0" rtl="0" algn="l">
                        <a:spcBef>
                          <a:spcPts val="0"/>
                        </a:spcBef>
                        <a:spcAft>
                          <a:spcPts val="0"/>
                        </a:spcAft>
                        <a:buNone/>
                      </a:pPr>
                      <a:r>
                        <a:rPr b="1" lang="en" sz="900">
                          <a:latin typeface="Verdana"/>
                          <a:ea typeface="Verdana"/>
                          <a:cs typeface="Verdana"/>
                          <a:sym typeface="Verdana"/>
                        </a:rPr>
                        <a:t>Problem Solving using real life examples</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Daily-Weekly</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Eg. writing cheques of kindness, calculating tip/tax at a restaurant.</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80925">
                <a:tc>
                  <a:txBody>
                    <a:bodyPr/>
                    <a:lstStyle/>
                    <a:p>
                      <a:pPr indent="0" lvl="0" marL="0" rtl="0" algn="l">
                        <a:spcBef>
                          <a:spcPts val="0"/>
                        </a:spcBef>
                        <a:spcAft>
                          <a:spcPts val="0"/>
                        </a:spcAft>
                        <a:buNone/>
                      </a:pPr>
                      <a:r>
                        <a:rPr b="1" lang="en" sz="900">
                          <a:latin typeface="Verdana"/>
                          <a:ea typeface="Verdana"/>
                          <a:cs typeface="Verdana"/>
                          <a:sym typeface="Verdana"/>
                        </a:rPr>
                        <a:t>Think Aloud</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Daily</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Similar to ‘read aloud’ in LA. As I work through math problems on the whiteboard, I explain the thinking process, especially for mental math things.</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76900">
                <a:tc>
                  <a:txBody>
                    <a:bodyPr/>
                    <a:lstStyle/>
                    <a:p>
                      <a:pPr indent="0" lvl="0" marL="0" rtl="0" algn="l">
                        <a:spcBef>
                          <a:spcPts val="0"/>
                        </a:spcBef>
                        <a:spcAft>
                          <a:spcPts val="0"/>
                        </a:spcAft>
                        <a:buNone/>
                      </a:pPr>
                      <a:r>
                        <a:rPr b="1" lang="en" sz="900">
                          <a:latin typeface="Verdana"/>
                          <a:ea typeface="Verdana"/>
                          <a:cs typeface="Verdana"/>
                          <a:sym typeface="Verdana"/>
                        </a:rPr>
                        <a:t>Estimation</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Daily-Weekly</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Making guesses and checking for accuracy. </a:t>
                      </a:r>
                      <a:endParaRPr b="1" sz="900">
                        <a:latin typeface="Verdana"/>
                        <a:ea typeface="Verdana"/>
                        <a:cs typeface="Verdana"/>
                        <a:sym typeface="Verdana"/>
                      </a:endParaRPr>
                    </a:p>
                    <a:p>
                      <a:pPr indent="0" lvl="0" marL="0" rtl="0" algn="l">
                        <a:spcBef>
                          <a:spcPts val="0"/>
                        </a:spcBef>
                        <a:spcAft>
                          <a:spcPts val="0"/>
                        </a:spcAft>
                        <a:buNone/>
                      </a:pPr>
                      <a:r>
                        <a:t/>
                      </a:r>
                      <a:endParaRPr b="1" sz="900">
                        <a:latin typeface="Verdana"/>
                        <a:ea typeface="Verdana"/>
                        <a:cs typeface="Verdana"/>
                        <a:sym typeface="Verdana"/>
                      </a:endParaRPr>
                    </a:p>
                    <a:p>
                      <a:pPr indent="0" lvl="0" marL="0" rtl="0" algn="l">
                        <a:spcBef>
                          <a:spcPts val="0"/>
                        </a:spcBef>
                        <a:spcAft>
                          <a:spcPts val="0"/>
                        </a:spcAft>
                        <a:buNone/>
                      </a:pPr>
                      <a:r>
                        <a:rPr b="1" lang="en" sz="900">
                          <a:latin typeface="Verdana"/>
                          <a:ea typeface="Verdana"/>
                          <a:cs typeface="Verdana"/>
                          <a:sym typeface="Verdana"/>
                        </a:rPr>
                        <a:t>Also using simple rounding to guess answers before trying to solve as a good way to test if your answer makes sense.</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4925">
                <a:tc>
                  <a:txBody>
                    <a:bodyPr/>
                    <a:lstStyle/>
                    <a:p>
                      <a:pPr indent="0" lvl="0" marL="0" rtl="0" algn="l">
                        <a:spcBef>
                          <a:spcPts val="0"/>
                        </a:spcBef>
                        <a:spcAft>
                          <a:spcPts val="0"/>
                        </a:spcAft>
                        <a:buNone/>
                      </a:pPr>
                      <a:r>
                        <a:rPr b="1" lang="en" sz="900">
                          <a:latin typeface="Verdana"/>
                          <a:ea typeface="Verdana"/>
                          <a:cs typeface="Verdana"/>
                          <a:sym typeface="Verdana"/>
                        </a:rPr>
                        <a:t>Logic Puzzles</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Monthly, or when done in class work</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Currently using Hidato, Sudoku, Kakuro puzzles for spatial awareness and simple number pattern practice.</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2925">
                <a:tc>
                  <a:txBody>
                    <a:bodyPr/>
                    <a:lstStyle/>
                    <a:p>
                      <a:pPr indent="0" lvl="0" marL="0" rtl="0" algn="l">
                        <a:spcBef>
                          <a:spcPts val="0"/>
                        </a:spcBef>
                        <a:spcAft>
                          <a:spcPts val="0"/>
                        </a:spcAft>
                        <a:buNone/>
                      </a:pPr>
                      <a:r>
                        <a:rPr b="1" lang="en" sz="900">
                          <a:latin typeface="Verdana"/>
                          <a:ea typeface="Verdana"/>
                          <a:cs typeface="Verdana"/>
                          <a:sym typeface="Verdana"/>
                        </a:rPr>
                        <a:t>Colour by Number - </a:t>
                      </a:r>
                      <a:endParaRPr b="1" sz="900">
                        <a:latin typeface="Verdana"/>
                        <a:ea typeface="Verdana"/>
                        <a:cs typeface="Verdana"/>
                        <a:sym typeface="Verdana"/>
                      </a:endParaRPr>
                    </a:p>
                    <a:p>
                      <a:pPr indent="0" lvl="0" marL="0" rtl="0" algn="l">
                        <a:spcBef>
                          <a:spcPts val="0"/>
                        </a:spcBef>
                        <a:spcAft>
                          <a:spcPts val="0"/>
                        </a:spcAft>
                        <a:buNone/>
                      </a:pPr>
                      <a:r>
                        <a:rPr b="1" lang="en" sz="900">
                          <a:latin typeface="Verdana"/>
                          <a:ea typeface="Verdana"/>
                          <a:cs typeface="Verdana"/>
                          <a:sym typeface="Verdana"/>
                        </a:rPr>
                        <a:t>Basic Facts (+,-,x,/)</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Monthly, or when done in class work</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Quick mixed facts with increasing difficulty to create a colour. Also helps students recognize patterns using the colours. </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2925">
                <a:tc>
                  <a:txBody>
                    <a:bodyPr/>
                    <a:lstStyle/>
                    <a:p>
                      <a:pPr indent="0" lvl="0" marL="0" rtl="0" algn="l">
                        <a:spcBef>
                          <a:spcPts val="0"/>
                        </a:spcBef>
                        <a:spcAft>
                          <a:spcPts val="0"/>
                        </a:spcAft>
                        <a:buNone/>
                      </a:pPr>
                      <a:r>
                        <a:rPr b="1" lang="en" sz="900">
                          <a:latin typeface="Verdana"/>
                          <a:ea typeface="Verdana"/>
                          <a:cs typeface="Verdana"/>
                          <a:sym typeface="Verdana"/>
                        </a:rPr>
                        <a:t>Flash Cards - </a:t>
                      </a:r>
                      <a:endParaRPr b="1" sz="900">
                        <a:latin typeface="Verdana"/>
                        <a:ea typeface="Verdana"/>
                        <a:cs typeface="Verdana"/>
                        <a:sym typeface="Verdana"/>
                      </a:endParaRPr>
                    </a:p>
                    <a:p>
                      <a:pPr indent="0" lvl="0" marL="0" rtl="0" algn="l">
                        <a:spcBef>
                          <a:spcPts val="0"/>
                        </a:spcBef>
                        <a:spcAft>
                          <a:spcPts val="0"/>
                        </a:spcAft>
                        <a:buNone/>
                      </a:pPr>
                      <a:r>
                        <a:rPr b="1" lang="en" sz="900">
                          <a:latin typeface="Verdana"/>
                          <a:ea typeface="Verdana"/>
                          <a:cs typeface="Verdana"/>
                          <a:sym typeface="Verdana"/>
                        </a:rPr>
                        <a:t>Basic Facts (+,-,x,/)</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Pull outs with Mrs. Hall</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Practicing basic facts to become more confident and proficient.</a:t>
                      </a:r>
                      <a:endParaRPr b="1" sz="900">
                        <a:latin typeface="Verdana"/>
                        <a:ea typeface="Verdana"/>
                        <a:cs typeface="Verdana"/>
                        <a:sym typeface="Verdana"/>
                      </a:endParaRPr>
                    </a:p>
                    <a:p>
                      <a:pPr indent="0" lvl="0" marL="0" rtl="0" algn="l">
                        <a:spcBef>
                          <a:spcPts val="0"/>
                        </a:spcBef>
                        <a:spcAft>
                          <a:spcPts val="0"/>
                        </a:spcAft>
                        <a:buNone/>
                      </a:pPr>
                      <a:r>
                        <a:t/>
                      </a:r>
                      <a:endParaRPr b="1" sz="900">
                        <a:latin typeface="Verdana"/>
                        <a:ea typeface="Verdana"/>
                        <a:cs typeface="Verdana"/>
                        <a:sym typeface="Verdana"/>
                      </a:endParaRPr>
                    </a:p>
                    <a:p>
                      <a:pPr indent="0" lvl="0" marL="0" rtl="0" algn="l">
                        <a:spcBef>
                          <a:spcPts val="0"/>
                        </a:spcBef>
                        <a:spcAft>
                          <a:spcPts val="0"/>
                        </a:spcAft>
                        <a:buNone/>
                      </a:pPr>
                      <a:r>
                        <a:rPr b="1" lang="en" sz="900">
                          <a:latin typeface="Verdana"/>
                          <a:ea typeface="Verdana"/>
                          <a:cs typeface="Verdana"/>
                          <a:sym typeface="Verdana"/>
                        </a:rPr>
                        <a:t>Also have an online version. </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4925">
                <a:tc>
                  <a:txBody>
                    <a:bodyPr/>
                    <a:lstStyle/>
                    <a:p>
                      <a:pPr indent="0" lvl="0" marL="0" rtl="0" algn="l">
                        <a:spcBef>
                          <a:spcPts val="0"/>
                        </a:spcBef>
                        <a:spcAft>
                          <a:spcPts val="0"/>
                        </a:spcAft>
                        <a:buNone/>
                      </a:pPr>
                      <a:r>
                        <a:rPr b="1" lang="en" sz="900">
                          <a:latin typeface="Verdana"/>
                          <a:ea typeface="Verdana"/>
                          <a:cs typeface="Verdana"/>
                          <a:sym typeface="Verdana"/>
                        </a:rPr>
                        <a:t>Math Games</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Weekly-Monthly</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Verdana"/>
                          <a:ea typeface="Verdana"/>
                          <a:cs typeface="Verdana"/>
                          <a:sym typeface="Verdana"/>
                        </a:rPr>
                        <a:t>Online questions as well as arcade games related to the current math skills being practiced. </a:t>
                      </a:r>
                      <a:endParaRPr b="1" sz="900">
                        <a:latin typeface="Verdana"/>
                        <a:ea typeface="Verdana"/>
                        <a:cs typeface="Verdana"/>
                        <a:sym typeface="Verdan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idx="4294967295" type="ctrTitle"/>
          </p:nvPr>
        </p:nvSpPr>
        <p:spPr>
          <a:xfrm>
            <a:off x="1442100" y="3025525"/>
            <a:ext cx="6259800" cy="15465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rgbClr val="222222"/>
                </a:solidFill>
                <a:latin typeface="Raleway"/>
                <a:ea typeface="Raleway"/>
                <a:cs typeface="Raleway"/>
                <a:sym typeface="Raleway"/>
              </a:rPr>
              <a:t>Goal 3</a:t>
            </a:r>
            <a:endParaRPr b="1" sz="6000">
              <a:solidFill>
                <a:srgbClr val="222222"/>
              </a:solidFill>
              <a:latin typeface="Raleway"/>
              <a:ea typeface="Raleway"/>
              <a:cs typeface="Raleway"/>
              <a:sym typeface="Raleway"/>
            </a:endParaRPr>
          </a:p>
        </p:txBody>
      </p:sp>
      <p:sp>
        <p:nvSpPr>
          <p:cNvPr id="181" name="Google Shape;181;p29"/>
          <p:cNvSpPr txBox="1"/>
          <p:nvPr>
            <p:ph idx="4294967295" type="subTitle"/>
          </p:nvPr>
        </p:nvSpPr>
        <p:spPr>
          <a:xfrm>
            <a:off x="1442100" y="4396348"/>
            <a:ext cx="6259800" cy="1046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A8122A"/>
                </a:solidFill>
                <a:latin typeface="Merriweather"/>
                <a:ea typeface="Merriweather"/>
                <a:cs typeface="Merriweather"/>
                <a:sym typeface="Merriweather"/>
              </a:rPr>
              <a:t>Build</a:t>
            </a:r>
            <a:r>
              <a:rPr lang="en">
                <a:solidFill>
                  <a:srgbClr val="A8122A"/>
                </a:solidFill>
                <a:latin typeface="Merriweather"/>
                <a:ea typeface="Merriweather"/>
                <a:cs typeface="Merriweather"/>
                <a:sym typeface="Merriweather"/>
              </a:rPr>
              <a:t> a safe, caring, connected learning community of students, staff and parents</a:t>
            </a:r>
            <a:endParaRPr>
              <a:solidFill>
                <a:srgbClr val="A8122A"/>
              </a:solidFill>
              <a:latin typeface="Merriweather"/>
              <a:ea typeface="Merriweather"/>
              <a:cs typeface="Merriweather"/>
              <a:sym typeface="Merriweather"/>
            </a:endParaRPr>
          </a:p>
        </p:txBody>
      </p:sp>
      <p:sp>
        <p:nvSpPr>
          <p:cNvPr id="182" name="Google Shape;182;p29"/>
          <p:cNvSpPr/>
          <p:nvPr/>
        </p:nvSpPr>
        <p:spPr>
          <a:xfrm>
            <a:off x="3125100" y="259400"/>
            <a:ext cx="2893800" cy="2893800"/>
          </a:xfrm>
          <a:prstGeom prst="diamond">
            <a:avLst/>
          </a:prstGeom>
          <a:solidFill>
            <a:srgbClr val="222222"/>
          </a:solidFill>
          <a:ln cap="flat" cmpd="sng" w="38100">
            <a:solidFill>
              <a:srgbClr val="F5F1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29"/>
          <p:cNvGrpSpPr/>
          <p:nvPr/>
        </p:nvGrpSpPr>
        <p:grpSpPr>
          <a:xfrm>
            <a:off x="4128475" y="1233755"/>
            <a:ext cx="887048" cy="945101"/>
            <a:chOff x="5970800" y="1619250"/>
            <a:chExt cx="428650" cy="456725"/>
          </a:xfrm>
        </p:grpSpPr>
        <p:sp>
          <p:nvSpPr>
            <p:cNvPr id="184" name="Google Shape;184;p29"/>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5F1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idx="1" type="body"/>
          </p:nvPr>
        </p:nvSpPr>
        <p:spPr>
          <a:xfrm>
            <a:off x="416675" y="1558050"/>
            <a:ext cx="8584500" cy="501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600">
                <a:solidFill>
                  <a:srgbClr val="A8122A"/>
                </a:solidFill>
              </a:rPr>
              <a:t>Strategies</a:t>
            </a:r>
            <a:endParaRPr b="1" sz="1600">
              <a:solidFill>
                <a:srgbClr val="A8122A"/>
              </a:solidFill>
            </a:endParaRPr>
          </a:p>
          <a:p>
            <a:pPr indent="-317500" lvl="0" marL="457200" rtl="0" algn="l">
              <a:spcBef>
                <a:spcPts val="600"/>
              </a:spcBef>
              <a:spcAft>
                <a:spcPts val="0"/>
              </a:spcAft>
              <a:buSzPts val="1400"/>
              <a:buChar char="●"/>
            </a:pPr>
            <a:r>
              <a:rPr lang="en" sz="1400"/>
              <a:t>Since we are all motivated in different ways staff are undergoing Professional Development targeted toward motivating students to help more students feel successful at school (e.g. Rick Lavoi).</a:t>
            </a:r>
            <a:endParaRPr sz="1400"/>
          </a:p>
          <a:p>
            <a:pPr indent="-317500" lvl="0" marL="457200" rtl="0" algn="l">
              <a:spcBef>
                <a:spcPts val="0"/>
              </a:spcBef>
              <a:spcAft>
                <a:spcPts val="0"/>
              </a:spcAft>
              <a:buSzPts val="1400"/>
              <a:buChar char="●"/>
            </a:pPr>
            <a:r>
              <a:rPr lang="en" sz="1400"/>
              <a:t>Staff will recertify SIVA (</a:t>
            </a:r>
            <a:r>
              <a:rPr lang="en" sz="1400">
                <a:solidFill>
                  <a:srgbClr val="4D5156"/>
                </a:solidFill>
                <a:highlight>
                  <a:srgbClr val="FFFFFF"/>
                </a:highlight>
                <a:latin typeface="Arial"/>
                <a:ea typeface="Arial"/>
                <a:cs typeface="Arial"/>
                <a:sym typeface="Arial"/>
              </a:rPr>
              <a:t>Supporting Individuals through Valued Attachments) training to gain “</a:t>
            </a:r>
            <a:r>
              <a:rPr lang="en" sz="1400">
                <a:solidFill>
                  <a:srgbClr val="5D5D5D"/>
                </a:solidFill>
                <a:highlight>
                  <a:srgbClr val="FFFFFF"/>
                </a:highlight>
                <a:latin typeface="Arial"/>
                <a:ea typeface="Arial"/>
                <a:cs typeface="Arial"/>
                <a:sym typeface="Arial"/>
              </a:rPr>
              <a:t>proactive tools and practical knowledge to create an environment where safety is a pro-social, healthy, and respectful part of day-to-day life.” </a:t>
            </a:r>
            <a:r>
              <a:rPr lang="en" sz="1400" u="sng">
                <a:solidFill>
                  <a:schemeClr val="hlink"/>
                </a:solidFill>
                <a:highlight>
                  <a:srgbClr val="FFFFFF"/>
                </a:highlight>
                <a:latin typeface="Arial"/>
                <a:ea typeface="Arial"/>
                <a:cs typeface="Arial"/>
                <a:sym typeface="Arial"/>
                <a:hlinkClick r:id="rId3"/>
              </a:rPr>
              <a:t>www.sivatraining.ca</a:t>
            </a:r>
            <a:r>
              <a:rPr lang="en" sz="1400">
                <a:solidFill>
                  <a:srgbClr val="5D5D5D"/>
                </a:solidFill>
                <a:highlight>
                  <a:srgbClr val="FFFFFF"/>
                </a:highlight>
                <a:latin typeface="Arial"/>
                <a:ea typeface="Arial"/>
                <a:cs typeface="Arial"/>
                <a:sym typeface="Arial"/>
              </a:rPr>
              <a:t> </a:t>
            </a:r>
            <a:endParaRPr sz="1400">
              <a:solidFill>
                <a:srgbClr val="5D5D5D"/>
              </a:solidFill>
              <a:highlight>
                <a:srgbClr val="FFFFFF"/>
              </a:highlight>
              <a:latin typeface="Arial"/>
              <a:ea typeface="Arial"/>
              <a:cs typeface="Arial"/>
              <a:sym typeface="Arial"/>
            </a:endParaRPr>
          </a:p>
          <a:p>
            <a:pPr indent="-317500" lvl="0" marL="457200" rtl="0" algn="l">
              <a:spcBef>
                <a:spcPts val="0"/>
              </a:spcBef>
              <a:spcAft>
                <a:spcPts val="0"/>
              </a:spcAft>
              <a:buClr>
                <a:srgbClr val="5D5D5D"/>
              </a:buClr>
              <a:buSzPts val="1400"/>
              <a:buFont typeface="Arial"/>
              <a:buChar char="●"/>
            </a:pPr>
            <a:r>
              <a:rPr lang="en" sz="1400">
                <a:solidFill>
                  <a:srgbClr val="5D5D5D"/>
                </a:solidFill>
                <a:highlight>
                  <a:srgbClr val="FFFFFF"/>
                </a:highlight>
                <a:latin typeface="Arial"/>
                <a:ea typeface="Arial"/>
                <a:cs typeface="Arial"/>
                <a:sym typeface="Arial"/>
              </a:rPr>
              <a:t>Staff are clear on all current Covid protocols, and will ensure that all staff members are working to keep our school community safe.</a:t>
            </a:r>
            <a:endParaRPr sz="1400">
              <a:solidFill>
                <a:srgbClr val="5D5D5D"/>
              </a:solidFill>
              <a:highlight>
                <a:srgbClr val="FFFFFF"/>
              </a:highlight>
              <a:latin typeface="Arial"/>
              <a:ea typeface="Arial"/>
              <a:cs typeface="Arial"/>
              <a:sym typeface="Arial"/>
            </a:endParaRPr>
          </a:p>
          <a:p>
            <a:pPr indent="-317500" lvl="0" marL="457200" rtl="0" algn="l">
              <a:spcBef>
                <a:spcPts val="0"/>
              </a:spcBef>
              <a:spcAft>
                <a:spcPts val="0"/>
              </a:spcAft>
              <a:buClr>
                <a:srgbClr val="5D5D5D"/>
              </a:buClr>
              <a:buSzPts val="1400"/>
              <a:buFont typeface="Arial"/>
              <a:buChar char="●"/>
            </a:pPr>
            <a:r>
              <a:rPr lang="en" sz="1400">
                <a:solidFill>
                  <a:srgbClr val="5D5D5D"/>
                </a:solidFill>
                <a:highlight>
                  <a:srgbClr val="FFFFFF"/>
                </a:highlight>
                <a:latin typeface="Arial"/>
                <a:ea typeface="Arial"/>
                <a:cs typeface="Arial"/>
                <a:sym typeface="Arial"/>
              </a:rPr>
              <a:t>Using the Universal Strategies list provided by our service providers to provide timely and useful interventions as needed for our students. </a:t>
            </a:r>
            <a:endParaRPr sz="1400">
              <a:solidFill>
                <a:srgbClr val="5D5D5D"/>
              </a:solidFill>
              <a:highlight>
                <a:srgbClr val="FFFFFF"/>
              </a:highlight>
              <a:latin typeface="Arial"/>
              <a:ea typeface="Arial"/>
              <a:cs typeface="Arial"/>
              <a:sym typeface="Arial"/>
            </a:endParaRPr>
          </a:p>
          <a:p>
            <a:pPr indent="-317500" lvl="0" marL="457200" rtl="0" algn="l">
              <a:spcBef>
                <a:spcPts val="0"/>
              </a:spcBef>
              <a:spcAft>
                <a:spcPts val="0"/>
              </a:spcAft>
              <a:buClr>
                <a:srgbClr val="5D5D5D"/>
              </a:buClr>
              <a:buSzPts val="1400"/>
              <a:buFont typeface="Arial"/>
              <a:buChar char="●"/>
            </a:pPr>
            <a:r>
              <a:rPr lang="en" sz="1400">
                <a:solidFill>
                  <a:srgbClr val="5D5D5D"/>
                </a:solidFill>
                <a:highlight>
                  <a:srgbClr val="FFFFFF"/>
                </a:highlight>
                <a:latin typeface="Arial"/>
                <a:ea typeface="Arial"/>
                <a:cs typeface="Arial"/>
                <a:sym typeface="Arial"/>
              </a:rPr>
              <a:t>We are continuing to work with students to build resilience and prepare them for uncertainty.</a:t>
            </a:r>
            <a:endParaRPr sz="1400">
              <a:solidFill>
                <a:srgbClr val="5D5D5D"/>
              </a:solidFill>
              <a:highlight>
                <a:srgbClr val="FFFFFF"/>
              </a:highlight>
              <a:latin typeface="Arial"/>
              <a:ea typeface="Arial"/>
              <a:cs typeface="Arial"/>
              <a:sym typeface="Arial"/>
            </a:endParaRPr>
          </a:p>
          <a:p>
            <a:pPr indent="-317500" lvl="0" marL="457200" rtl="0" algn="l">
              <a:spcBef>
                <a:spcPts val="0"/>
              </a:spcBef>
              <a:spcAft>
                <a:spcPts val="0"/>
              </a:spcAft>
              <a:buClr>
                <a:srgbClr val="5D5D5D"/>
              </a:buClr>
              <a:buSzPts val="1400"/>
              <a:buFont typeface="Arial"/>
              <a:buChar char="●"/>
            </a:pPr>
            <a:r>
              <a:rPr lang="en" sz="1400">
                <a:solidFill>
                  <a:srgbClr val="5D5D5D"/>
                </a:solidFill>
                <a:highlight>
                  <a:srgbClr val="FFFFFF"/>
                </a:highlight>
                <a:latin typeface="Arial"/>
                <a:ea typeface="Arial"/>
                <a:cs typeface="Arial"/>
                <a:sym typeface="Arial"/>
              </a:rPr>
              <a:t>Continue to work to be a trauma informed school.</a:t>
            </a:r>
            <a:endParaRPr sz="1400">
              <a:solidFill>
                <a:srgbClr val="5D5D5D"/>
              </a:solidFill>
              <a:highlight>
                <a:srgbClr val="FFFFFF"/>
              </a:highlight>
              <a:latin typeface="Arial"/>
              <a:ea typeface="Arial"/>
              <a:cs typeface="Arial"/>
              <a:sym typeface="Arial"/>
            </a:endParaRPr>
          </a:p>
          <a:p>
            <a:pPr indent="-317500" lvl="0" marL="457200" rtl="0" algn="l">
              <a:spcBef>
                <a:spcPts val="0"/>
              </a:spcBef>
              <a:spcAft>
                <a:spcPts val="0"/>
              </a:spcAft>
              <a:buClr>
                <a:srgbClr val="5D5D5D"/>
              </a:buClr>
              <a:buSzPts val="1400"/>
              <a:buFont typeface="Arial"/>
              <a:buChar char="●"/>
            </a:pPr>
            <a:r>
              <a:rPr lang="en" sz="1400">
                <a:solidFill>
                  <a:srgbClr val="5D5D5D"/>
                </a:solidFill>
                <a:highlight>
                  <a:srgbClr val="FFFFFF"/>
                </a:highlight>
                <a:latin typeface="Arial"/>
                <a:ea typeface="Arial"/>
                <a:cs typeface="Arial"/>
                <a:sym typeface="Arial"/>
              </a:rPr>
              <a:t>The Fourth R teacher training, and in health lessons consisting “of a comprehensive, school-based program designed to include students, teachers, parents, and the community in reducing violence and risk behaviours.”</a:t>
            </a:r>
            <a:endParaRPr b="1" sz="1600">
              <a:solidFill>
                <a:srgbClr val="A8122A"/>
              </a:solidFill>
            </a:endParaRPr>
          </a:p>
          <a:p>
            <a:pPr indent="0" lvl="0" marL="0" rtl="0" algn="l">
              <a:spcBef>
                <a:spcPts val="600"/>
              </a:spcBef>
              <a:spcAft>
                <a:spcPts val="0"/>
              </a:spcAft>
              <a:buClr>
                <a:schemeClr val="dk1"/>
              </a:buClr>
              <a:buSzPts val="1100"/>
              <a:buFont typeface="Arial"/>
              <a:buNone/>
            </a:pPr>
            <a:r>
              <a:rPr b="1" lang="en" sz="1600">
                <a:solidFill>
                  <a:srgbClr val="A8122A"/>
                </a:solidFill>
              </a:rPr>
              <a:t>How will we know:</a:t>
            </a:r>
            <a:endParaRPr b="1" sz="1600">
              <a:solidFill>
                <a:srgbClr val="A8122A"/>
              </a:solidFill>
            </a:endParaRPr>
          </a:p>
          <a:p>
            <a:pPr indent="-317500" lvl="0" marL="457200" rtl="0" algn="l">
              <a:spcBef>
                <a:spcPts val="600"/>
              </a:spcBef>
              <a:spcAft>
                <a:spcPts val="0"/>
              </a:spcAft>
              <a:buSzPts val="1400"/>
              <a:buChar char="●"/>
            </a:pPr>
            <a:r>
              <a:rPr lang="en" sz="1400"/>
              <a:t>Accountability Pillar results</a:t>
            </a:r>
            <a:endParaRPr sz="1400"/>
          </a:p>
          <a:p>
            <a:pPr indent="-317500" lvl="0" marL="457200" rtl="0" algn="l">
              <a:spcBef>
                <a:spcPts val="0"/>
              </a:spcBef>
              <a:spcAft>
                <a:spcPts val="0"/>
              </a:spcAft>
              <a:buSzPts val="1400"/>
              <a:buChar char="●"/>
            </a:pPr>
            <a:r>
              <a:rPr i="1" lang="en" sz="1400"/>
              <a:t>Our School Survey</a:t>
            </a:r>
            <a:r>
              <a:rPr lang="en" sz="1400"/>
              <a:t> results</a:t>
            </a:r>
            <a:endParaRPr sz="1400"/>
          </a:p>
          <a:p>
            <a:pPr indent="-317500" lvl="0" marL="457200" rtl="0" algn="l">
              <a:spcBef>
                <a:spcPts val="0"/>
              </a:spcBef>
              <a:spcAft>
                <a:spcPts val="0"/>
              </a:spcAft>
              <a:buSzPts val="1400"/>
              <a:buChar char="●"/>
            </a:pPr>
            <a:r>
              <a:rPr lang="en" sz="1400"/>
              <a:t>Anecdotal teacher, student, and parent feedback</a:t>
            </a:r>
            <a:endParaRPr sz="1400"/>
          </a:p>
          <a:p>
            <a:pPr indent="-317500" lvl="0" marL="457200" rtl="0" algn="l">
              <a:spcBef>
                <a:spcPts val="0"/>
              </a:spcBef>
              <a:spcAft>
                <a:spcPts val="0"/>
              </a:spcAft>
              <a:buSzPts val="1400"/>
              <a:buChar char="●"/>
            </a:pPr>
            <a:r>
              <a:rPr lang="en" sz="1400"/>
              <a:t>Our guest teachers comment on what a wonderful, welcoming, family oriented school we are.</a:t>
            </a:r>
            <a:endParaRPr sz="1400"/>
          </a:p>
        </p:txBody>
      </p:sp>
      <p:sp>
        <p:nvSpPr>
          <p:cNvPr id="194" name="Google Shape;194;p30"/>
          <p:cNvSpPr txBox="1"/>
          <p:nvPr>
            <p:ph idx="4294967295" type="title"/>
          </p:nvPr>
        </p:nvSpPr>
        <p:spPr>
          <a:xfrm>
            <a:off x="1810300" y="74240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also split your content</a:t>
            </a:r>
            <a:endParaRPr/>
          </a:p>
        </p:txBody>
      </p:sp>
      <p:sp>
        <p:nvSpPr>
          <p:cNvPr id="195" name="Google Shape;195;p30"/>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Critical Evidence and Strategies for Goal 3: Safe and Caring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title"/>
          </p:nvPr>
        </p:nvSpPr>
        <p:spPr>
          <a:xfrm>
            <a:off x="1810300" y="74240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 this template</a:t>
            </a:r>
            <a:endParaRPr/>
          </a:p>
        </p:txBody>
      </p:sp>
      <p:sp>
        <p:nvSpPr>
          <p:cNvPr id="64" name="Google Shape;64;p13"/>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Section 1: Vision, Mission, and Values</a:t>
            </a:r>
            <a:endParaRPr/>
          </a:p>
        </p:txBody>
      </p:sp>
      <p:sp>
        <p:nvSpPr>
          <p:cNvPr id="65" name="Google Shape;65;p13"/>
          <p:cNvSpPr txBox="1"/>
          <p:nvPr/>
        </p:nvSpPr>
        <p:spPr>
          <a:xfrm>
            <a:off x="1031875" y="1966175"/>
            <a:ext cx="3160200" cy="8148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A8122A"/>
                </a:solidFill>
                <a:latin typeface="Raleway"/>
                <a:ea typeface="Raleway"/>
                <a:cs typeface="Raleway"/>
                <a:sym typeface="Raleway"/>
              </a:rPr>
              <a:t>VISION</a:t>
            </a:r>
            <a:endParaRPr sz="1600">
              <a:solidFill>
                <a:srgbClr val="A8122A"/>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rPr lang="en">
                <a:solidFill>
                  <a:schemeClr val="dk1"/>
                </a:solidFill>
                <a:latin typeface="Raleway"/>
                <a:ea typeface="Raleway"/>
                <a:cs typeface="Raleway"/>
                <a:sym typeface="Raleway"/>
              </a:rPr>
              <a:t>Empowering lifelong learners</a:t>
            </a:r>
            <a:endParaRPr sz="1600">
              <a:solidFill>
                <a:srgbClr val="222222"/>
              </a:solidFill>
              <a:latin typeface="Raleway"/>
              <a:ea typeface="Raleway"/>
              <a:cs typeface="Raleway"/>
              <a:sym typeface="Raleway"/>
            </a:endParaRPr>
          </a:p>
          <a:p>
            <a:pPr indent="0" lvl="0" marL="0" rtl="0" algn="l">
              <a:spcBef>
                <a:spcPts val="600"/>
              </a:spcBef>
              <a:spcAft>
                <a:spcPts val="0"/>
              </a:spcAft>
              <a:buNone/>
            </a:pPr>
            <a:r>
              <a:t/>
            </a:r>
            <a:endParaRPr>
              <a:solidFill>
                <a:srgbClr val="222222"/>
              </a:solidFill>
              <a:latin typeface="Raleway"/>
              <a:ea typeface="Raleway"/>
              <a:cs typeface="Raleway"/>
              <a:sym typeface="Raleway"/>
            </a:endParaRPr>
          </a:p>
        </p:txBody>
      </p:sp>
      <p:sp>
        <p:nvSpPr>
          <p:cNvPr id="66" name="Google Shape;66;p13"/>
          <p:cNvSpPr txBox="1"/>
          <p:nvPr/>
        </p:nvSpPr>
        <p:spPr>
          <a:xfrm>
            <a:off x="1031875" y="3124725"/>
            <a:ext cx="3941700" cy="1188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A8122A"/>
                </a:solidFill>
                <a:latin typeface="Raleway"/>
                <a:ea typeface="Raleway"/>
                <a:cs typeface="Raleway"/>
                <a:sym typeface="Raleway"/>
              </a:rPr>
              <a:t>MISSION</a:t>
            </a:r>
            <a:endParaRPr sz="1600">
              <a:solidFill>
                <a:srgbClr val="A8122A"/>
              </a:solidFill>
              <a:latin typeface="Raleway"/>
              <a:ea typeface="Raleway"/>
              <a:cs typeface="Raleway"/>
              <a:sym typeface="Raleway"/>
            </a:endParaRPr>
          </a:p>
          <a:p>
            <a:pPr indent="0" lvl="0" marL="0" rtl="0" algn="l">
              <a:spcBef>
                <a:spcPts val="600"/>
              </a:spcBef>
              <a:spcAft>
                <a:spcPts val="0"/>
              </a:spcAft>
              <a:buNone/>
            </a:pPr>
            <a:r>
              <a:rPr lang="en">
                <a:solidFill>
                  <a:schemeClr val="dk1"/>
                </a:solidFill>
                <a:latin typeface="Raleway"/>
                <a:ea typeface="Raleway"/>
                <a:cs typeface="Raleway"/>
                <a:sym typeface="Raleway"/>
              </a:rPr>
              <a:t>We will strive for excellence and be an engaging, collaborative, and global community; through high expectations, student leadership and family values.</a:t>
            </a:r>
            <a:endParaRPr sz="1600">
              <a:solidFill>
                <a:srgbClr val="222222"/>
              </a:solidFill>
              <a:latin typeface="Raleway"/>
              <a:ea typeface="Raleway"/>
              <a:cs typeface="Raleway"/>
              <a:sym typeface="Raleway"/>
            </a:endParaRPr>
          </a:p>
        </p:txBody>
      </p:sp>
      <p:sp>
        <p:nvSpPr>
          <p:cNvPr id="67" name="Google Shape;67;p13"/>
          <p:cNvSpPr txBox="1"/>
          <p:nvPr/>
        </p:nvSpPr>
        <p:spPr>
          <a:xfrm>
            <a:off x="1031875" y="4810050"/>
            <a:ext cx="3941700" cy="10638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A8122A"/>
                </a:solidFill>
                <a:latin typeface="Raleway"/>
                <a:ea typeface="Raleway"/>
                <a:cs typeface="Raleway"/>
                <a:sym typeface="Raleway"/>
              </a:rPr>
              <a:t>VALUES</a:t>
            </a:r>
            <a:endParaRPr sz="1600">
              <a:solidFill>
                <a:srgbClr val="A8122A"/>
              </a:solidFill>
              <a:latin typeface="Raleway"/>
              <a:ea typeface="Raleway"/>
              <a:cs typeface="Raleway"/>
              <a:sym typeface="Raleway"/>
            </a:endParaRPr>
          </a:p>
          <a:p>
            <a:pPr indent="0" lvl="0" marL="0" rtl="0" algn="l">
              <a:lnSpc>
                <a:spcPct val="115000"/>
              </a:lnSpc>
              <a:spcBef>
                <a:spcPts val="0"/>
              </a:spcBef>
              <a:spcAft>
                <a:spcPts val="0"/>
              </a:spcAft>
              <a:buNone/>
            </a:pPr>
            <a:r>
              <a:rPr lang="en">
                <a:solidFill>
                  <a:schemeClr val="dk1"/>
                </a:solidFill>
                <a:latin typeface="Raleway"/>
                <a:ea typeface="Raleway"/>
                <a:cs typeface="Raleway"/>
                <a:sym typeface="Raleway"/>
              </a:rPr>
              <a:t>High expectations</a:t>
            </a:r>
            <a:endParaRPr>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aleway"/>
                <a:ea typeface="Raleway"/>
                <a:cs typeface="Raleway"/>
                <a:sym typeface="Raleway"/>
              </a:rPr>
              <a:t>Student independence and leadership</a:t>
            </a:r>
            <a:endParaRPr>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en">
                <a:solidFill>
                  <a:schemeClr val="dk1"/>
                </a:solidFill>
                <a:latin typeface="Raleway"/>
                <a:ea typeface="Raleway"/>
                <a:cs typeface="Raleway"/>
                <a:sym typeface="Raleway"/>
              </a:rPr>
              <a:t>Family values</a:t>
            </a:r>
            <a:endParaRPr>
              <a:solidFill>
                <a:schemeClr val="dk1"/>
              </a:solidFill>
              <a:latin typeface="Raleway"/>
              <a:ea typeface="Raleway"/>
              <a:cs typeface="Raleway"/>
              <a:sym typeface="Raleway"/>
            </a:endParaRPr>
          </a:p>
          <a:p>
            <a:pPr indent="0" lvl="0" marL="0" rtl="0" algn="l">
              <a:spcBef>
                <a:spcPts val="600"/>
              </a:spcBef>
              <a:spcAft>
                <a:spcPts val="0"/>
              </a:spcAft>
              <a:buNone/>
            </a:pPr>
            <a:r>
              <a:t/>
            </a:r>
            <a:endParaRPr sz="1200">
              <a:solidFill>
                <a:schemeClr val="dk1"/>
              </a:solidFill>
              <a:latin typeface="Raleway"/>
              <a:ea typeface="Raleway"/>
              <a:cs typeface="Raleway"/>
              <a:sym typeface="Raleway"/>
            </a:endParaRPr>
          </a:p>
        </p:txBody>
      </p:sp>
      <p:pic>
        <p:nvPicPr>
          <p:cNvPr id="68" name="Google Shape;68;p13"/>
          <p:cNvPicPr preferRelativeResize="0"/>
          <p:nvPr/>
        </p:nvPicPr>
        <p:blipFill>
          <a:blip r:embed="rId3">
            <a:alphaModFix/>
          </a:blip>
          <a:stretch>
            <a:fillRect/>
          </a:stretch>
        </p:blipFill>
        <p:spPr>
          <a:xfrm>
            <a:off x="5647925" y="2419750"/>
            <a:ext cx="2598550" cy="2598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Section 4: Trends and Issues</a:t>
            </a:r>
            <a:endParaRPr/>
          </a:p>
        </p:txBody>
      </p:sp>
      <p:sp>
        <p:nvSpPr>
          <p:cNvPr id="201" name="Google Shape;201;p31"/>
          <p:cNvSpPr txBox="1"/>
          <p:nvPr>
            <p:ph idx="1" type="body"/>
          </p:nvPr>
        </p:nvSpPr>
        <p:spPr>
          <a:xfrm>
            <a:off x="637550" y="1926600"/>
            <a:ext cx="7578600" cy="2679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We have a high population (for Milo) of young children who will be entering our school population in the next few years with 3 in kindergarten and 6 in Pre-K.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-One trend from our Accountability Pillar results is that we need to ensure that our students and community stakeholders feel that our students treat each other well.</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-We gained 3 new students this year, 2 from Calgary and 1 from Lethbridge because of our small class sizes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-Like all schools, we are working within the reality of living in a pandemic, student attendance was great until Siksika Board of Education grounded their buses.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Section 5: Celebrations</a:t>
            </a:r>
            <a:endParaRPr/>
          </a:p>
        </p:txBody>
      </p:sp>
      <p:pic>
        <p:nvPicPr>
          <p:cNvPr id="207" name="Google Shape;207;p32"/>
          <p:cNvPicPr preferRelativeResize="0"/>
          <p:nvPr/>
        </p:nvPicPr>
        <p:blipFill>
          <a:blip r:embed="rId3">
            <a:alphaModFix/>
          </a:blip>
          <a:stretch>
            <a:fillRect/>
          </a:stretch>
        </p:blipFill>
        <p:spPr>
          <a:xfrm>
            <a:off x="152400" y="1532950"/>
            <a:ext cx="8839200" cy="2564389"/>
          </a:xfrm>
          <a:prstGeom prst="rect">
            <a:avLst/>
          </a:prstGeom>
          <a:noFill/>
          <a:ln>
            <a:noFill/>
          </a:ln>
        </p:spPr>
      </p:pic>
      <p:pic>
        <p:nvPicPr>
          <p:cNvPr id="208" name="Google Shape;208;p32"/>
          <p:cNvPicPr preferRelativeResize="0"/>
          <p:nvPr/>
        </p:nvPicPr>
        <p:blipFill>
          <a:blip r:embed="rId4">
            <a:alphaModFix/>
          </a:blip>
          <a:stretch>
            <a:fillRect/>
          </a:stretch>
        </p:blipFill>
        <p:spPr>
          <a:xfrm>
            <a:off x="152400" y="4249739"/>
            <a:ext cx="2334193" cy="2455860"/>
          </a:xfrm>
          <a:prstGeom prst="rect">
            <a:avLst/>
          </a:prstGeom>
          <a:noFill/>
          <a:ln>
            <a:noFill/>
          </a:ln>
        </p:spPr>
      </p:pic>
      <p:pic>
        <p:nvPicPr>
          <p:cNvPr id="209" name="Google Shape;209;p32"/>
          <p:cNvPicPr preferRelativeResize="0"/>
          <p:nvPr/>
        </p:nvPicPr>
        <p:blipFill>
          <a:blip r:embed="rId5">
            <a:alphaModFix/>
          </a:blip>
          <a:stretch>
            <a:fillRect/>
          </a:stretch>
        </p:blipFill>
        <p:spPr>
          <a:xfrm>
            <a:off x="2486601" y="4521802"/>
            <a:ext cx="6514850" cy="1520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Celebrations: Connecting with Families (and appreciating our bus drivers a little more…)</a:t>
            </a:r>
            <a:endParaRPr/>
          </a:p>
        </p:txBody>
      </p:sp>
      <p:pic>
        <p:nvPicPr>
          <p:cNvPr id="215" name="Google Shape;215;p33"/>
          <p:cNvPicPr preferRelativeResize="0"/>
          <p:nvPr/>
        </p:nvPicPr>
        <p:blipFill rotWithShape="1">
          <a:blip r:embed="rId3">
            <a:alphaModFix/>
          </a:blip>
          <a:srcRect b="0" l="19106" r="0" t="5651"/>
          <a:stretch/>
        </p:blipFill>
        <p:spPr>
          <a:xfrm>
            <a:off x="224650" y="2530925"/>
            <a:ext cx="3983626" cy="3582901"/>
          </a:xfrm>
          <a:prstGeom prst="rect">
            <a:avLst/>
          </a:prstGeom>
          <a:noFill/>
          <a:ln>
            <a:noFill/>
          </a:ln>
        </p:spPr>
      </p:pic>
      <p:pic>
        <p:nvPicPr>
          <p:cNvPr id="216" name="Google Shape;216;p33"/>
          <p:cNvPicPr preferRelativeResize="0"/>
          <p:nvPr/>
        </p:nvPicPr>
        <p:blipFill rotWithShape="1">
          <a:blip r:embed="rId4">
            <a:alphaModFix/>
          </a:blip>
          <a:srcRect b="0" l="8655" r="11567" t="16303"/>
          <a:stretch/>
        </p:blipFill>
        <p:spPr>
          <a:xfrm>
            <a:off x="4345316" y="2530925"/>
            <a:ext cx="4553760" cy="358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1E0"/>
        </a:solidFill>
      </p:bgPr>
    </p:bg>
    <p:spTree>
      <p:nvGrpSpPr>
        <p:cNvPr id="220" name="Shape 220"/>
        <p:cNvGrpSpPr/>
        <p:nvPr/>
      </p:nvGrpSpPr>
      <p:grpSpPr>
        <a:xfrm>
          <a:off x="0" y="0"/>
          <a:ext cx="0" cy="0"/>
          <a:chOff x="0" y="0"/>
          <a:chExt cx="0" cy="0"/>
        </a:xfrm>
      </p:grpSpPr>
      <p:pic>
        <p:nvPicPr>
          <p:cNvPr id="221" name="Google Shape;221;p34"/>
          <p:cNvPicPr preferRelativeResize="0"/>
          <p:nvPr/>
        </p:nvPicPr>
        <p:blipFill rotWithShape="1">
          <a:blip r:embed="rId3">
            <a:alphaModFix/>
          </a:blip>
          <a:srcRect b="9796" l="0" r="23786" t="26006"/>
          <a:stretch/>
        </p:blipFill>
        <p:spPr>
          <a:xfrm>
            <a:off x="3722650" y="734338"/>
            <a:ext cx="4798676" cy="5389325"/>
          </a:xfrm>
          <a:prstGeom prst="rect">
            <a:avLst/>
          </a:prstGeom>
          <a:noFill/>
          <a:ln>
            <a:noFill/>
          </a:ln>
        </p:spPr>
      </p:pic>
      <p:sp>
        <p:nvSpPr>
          <p:cNvPr id="222" name="Google Shape;222;p34"/>
          <p:cNvSpPr txBox="1"/>
          <p:nvPr>
            <p:ph idx="4294967295" type="body"/>
          </p:nvPr>
        </p:nvSpPr>
        <p:spPr>
          <a:xfrm>
            <a:off x="456550" y="2474375"/>
            <a:ext cx="3266100" cy="102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4600"/>
              <a:t>Thank you!</a:t>
            </a:r>
            <a:endParaRPr b="1" sz="4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idx="1" type="body"/>
          </p:nvPr>
        </p:nvSpPr>
        <p:spPr>
          <a:xfrm>
            <a:off x="386700" y="1622875"/>
            <a:ext cx="8370600" cy="471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Unfortunately we lack some formal data to assist in our planning and reporting. While our PAT numbers are often </a:t>
            </a:r>
            <a:r>
              <a:rPr lang="en"/>
              <a:t>suppressed</a:t>
            </a:r>
            <a:r>
              <a:rPr lang="en"/>
              <a:t> because of low numbers anyway, COVID prevented our students from writing. Additionally, we had planned to do the </a:t>
            </a:r>
            <a:r>
              <a:rPr i="1" lang="en"/>
              <a:t>Our School</a:t>
            </a:r>
            <a:r>
              <a:rPr i="1" lang="en"/>
              <a:t> Survey</a:t>
            </a:r>
            <a:r>
              <a:rPr lang="en"/>
              <a:t> in the Spring but didn’t have the chance before schools were closed due to Covid.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We are going to </a:t>
            </a:r>
            <a:r>
              <a:rPr lang="en"/>
              <a:t>administer</a:t>
            </a:r>
            <a:r>
              <a:rPr lang="en"/>
              <a:t> the Math Intervention Programming Instrument to our students in January, then each fall moving </a:t>
            </a:r>
            <a:r>
              <a:rPr lang="en"/>
              <a:t>forward.</a:t>
            </a:r>
            <a:r>
              <a:rPr lang="en"/>
              <a:t>  This will help identify areas of need in Math.</a:t>
            </a:r>
            <a:endParaRPr/>
          </a:p>
        </p:txBody>
      </p:sp>
      <p:sp>
        <p:nvSpPr>
          <p:cNvPr id="74" name="Google Shape;74;p14"/>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Section 2: Data/Evidence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1028" l="0" r="0" t="1028"/>
          <a:stretch/>
        </p:blipFill>
        <p:spPr>
          <a:xfrm>
            <a:off x="0" y="0"/>
            <a:ext cx="9143998"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ctrTitle"/>
          </p:nvPr>
        </p:nvSpPr>
        <p:spPr>
          <a:xfrm>
            <a:off x="685800" y="2862150"/>
            <a:ext cx="7772400" cy="11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Accountability Report Summary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3" type="body"/>
          </p:nvPr>
        </p:nvSpPr>
        <p:spPr>
          <a:xfrm>
            <a:off x="4498575" y="1950375"/>
            <a:ext cx="4124100" cy="3368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2500"/>
              <a:t>O</a:t>
            </a:r>
            <a:r>
              <a:rPr lang="en" sz="2500"/>
              <a:t>verall the respondents agree, or strongly agree, that our school is a very safe and caring place with a  couple of parents identifying that they don’t always think students treat one another well, </a:t>
            </a:r>
            <a:endParaRPr sz="3100"/>
          </a:p>
        </p:txBody>
      </p:sp>
      <p:sp>
        <p:nvSpPr>
          <p:cNvPr id="90" name="Google Shape;90;p17"/>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Safe and Caring Schools</a:t>
            </a:r>
            <a:endParaRPr/>
          </a:p>
        </p:txBody>
      </p:sp>
      <p:pic>
        <p:nvPicPr>
          <p:cNvPr id="91" name="Google Shape;91;p17"/>
          <p:cNvPicPr preferRelativeResize="0"/>
          <p:nvPr/>
        </p:nvPicPr>
        <p:blipFill>
          <a:blip r:embed="rId3">
            <a:alphaModFix/>
          </a:blip>
          <a:stretch>
            <a:fillRect/>
          </a:stretch>
        </p:blipFill>
        <p:spPr>
          <a:xfrm>
            <a:off x="516771" y="1950372"/>
            <a:ext cx="3445200" cy="348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3" type="body"/>
          </p:nvPr>
        </p:nvSpPr>
        <p:spPr>
          <a:xfrm>
            <a:off x="353200" y="2100325"/>
            <a:ext cx="4514700" cy="3716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1900"/>
              <a:t>E</a:t>
            </a:r>
            <a:r>
              <a:rPr lang="en" sz="1900"/>
              <a:t>veryone agreed, or strongly agreed that students at Milo receive a broad program of studies. Some parents were dissatisfied with their children’s opportunity to learn another language; we do offer self directed language learning in options through Duolingo, so we need to ensure that our families are more aware of this. </a:t>
            </a:r>
            <a:endParaRPr sz="2500"/>
          </a:p>
        </p:txBody>
      </p:sp>
      <p:sp>
        <p:nvSpPr>
          <p:cNvPr id="97" name="Google Shape;97;p18"/>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Learning Opportunities</a:t>
            </a:r>
            <a:endParaRPr/>
          </a:p>
        </p:txBody>
      </p:sp>
      <p:pic>
        <p:nvPicPr>
          <p:cNvPr id="98" name="Google Shape;98;p18"/>
          <p:cNvPicPr preferRelativeResize="0"/>
          <p:nvPr/>
        </p:nvPicPr>
        <p:blipFill>
          <a:blip r:embed="rId3">
            <a:alphaModFix/>
          </a:blip>
          <a:stretch>
            <a:fillRect/>
          </a:stretch>
        </p:blipFill>
        <p:spPr>
          <a:xfrm>
            <a:off x="4990951" y="2170681"/>
            <a:ext cx="3645375" cy="3288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4853600" y="1749225"/>
            <a:ext cx="3859500" cy="4617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a:t>
            </a:r>
            <a:r>
              <a:rPr lang="en"/>
              <a:t>ost of our parents agree or strongly agree that we prepare their children for lifelong learning, the world of work, and citizenship.</a:t>
            </a: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One parent responded that they don’t agree that students treat one another with respect, and that they don’t always help each other when they can.</a:t>
            </a:r>
            <a:endParaRPr/>
          </a:p>
        </p:txBody>
      </p:sp>
      <p:sp>
        <p:nvSpPr>
          <p:cNvPr id="104" name="Google Shape;104;p19"/>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Preparation for Lifelong Learning, World of Work, Citizenship</a:t>
            </a:r>
            <a:endParaRPr/>
          </a:p>
        </p:txBody>
      </p:sp>
      <p:pic>
        <p:nvPicPr>
          <p:cNvPr id="105" name="Google Shape;105;p19"/>
          <p:cNvPicPr preferRelativeResize="0"/>
          <p:nvPr/>
        </p:nvPicPr>
        <p:blipFill>
          <a:blip r:embed="rId3">
            <a:alphaModFix/>
          </a:blip>
          <a:stretch>
            <a:fillRect/>
          </a:stretch>
        </p:blipFill>
        <p:spPr>
          <a:xfrm>
            <a:off x="605061" y="2410375"/>
            <a:ext cx="3998951" cy="2640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3" type="body"/>
          </p:nvPr>
        </p:nvSpPr>
        <p:spPr>
          <a:xfrm>
            <a:off x="696025" y="1988700"/>
            <a:ext cx="4545600" cy="3962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M</a:t>
            </a:r>
            <a:r>
              <a:rPr lang="en"/>
              <a:t>ost of our parents report that they are satisfied or very satisfied in their involvement, or opportunity to be involved in the school.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Sadly, with COVID protocols we will not be able to have our families into the building as we are used to so we need to try to find creative ways to get our parents involved beyond parent council.</a:t>
            </a:r>
            <a:endParaRPr/>
          </a:p>
        </p:txBody>
      </p:sp>
      <p:sp>
        <p:nvSpPr>
          <p:cNvPr id="111" name="Google Shape;111;p20"/>
          <p:cNvSpPr txBox="1"/>
          <p:nvPr>
            <p:ph type="title"/>
          </p:nvPr>
        </p:nvSpPr>
        <p:spPr>
          <a:xfrm>
            <a:off x="1810200" y="743350"/>
            <a:ext cx="5523600" cy="6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Parental Involvement</a:t>
            </a:r>
            <a:endParaRPr/>
          </a:p>
        </p:txBody>
      </p:sp>
      <p:pic>
        <p:nvPicPr>
          <p:cNvPr id="112" name="Google Shape;112;p20"/>
          <p:cNvPicPr preferRelativeResize="0"/>
          <p:nvPr/>
        </p:nvPicPr>
        <p:blipFill>
          <a:blip r:embed="rId3">
            <a:alphaModFix/>
          </a:blip>
          <a:stretch>
            <a:fillRect/>
          </a:stretch>
        </p:blipFill>
        <p:spPr>
          <a:xfrm>
            <a:off x="5241624" y="2429374"/>
            <a:ext cx="3311250" cy="331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thel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